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9" r:id="rId2"/>
    <p:sldId id="257" r:id="rId3"/>
    <p:sldId id="258" r:id="rId4"/>
    <p:sldId id="259" r:id="rId5"/>
    <p:sldId id="278" r:id="rId6"/>
    <p:sldId id="280" r:id="rId7"/>
    <p:sldId id="281" r:id="rId8"/>
    <p:sldId id="277" r:id="rId9"/>
    <p:sldId id="260" r:id="rId10"/>
    <p:sldId id="272" r:id="rId11"/>
    <p:sldId id="273" r:id="rId12"/>
    <p:sldId id="270" r:id="rId13"/>
    <p:sldId id="287" r:id="rId14"/>
    <p:sldId id="282" r:id="rId15"/>
    <p:sldId id="283" r:id="rId16"/>
    <p:sldId id="288" r:id="rId17"/>
    <p:sldId id="284" r:id="rId18"/>
    <p:sldId id="291" r:id="rId19"/>
    <p:sldId id="289" r:id="rId20"/>
    <p:sldId id="292" r:id="rId21"/>
    <p:sldId id="285" r:id="rId22"/>
    <p:sldId id="286" r:id="rId23"/>
    <p:sldId id="294" r:id="rId24"/>
    <p:sldId id="293" r:id="rId25"/>
    <p:sldId id="27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01"/>
  </p:normalViewPr>
  <p:slideViewPr>
    <p:cSldViewPr snapToGrid="0" snapToObjects="1">
      <p:cViewPr>
        <p:scale>
          <a:sx n="103" d="100"/>
          <a:sy n="103" d="100"/>
        </p:scale>
        <p:origin x="89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png>
</file>

<file path=ppt/media/image48.png>
</file>

<file path=ppt/media/image49.jpeg>
</file>

<file path=ppt/media/image5.jpeg>
</file>

<file path=ppt/media/image50.jpeg>
</file>

<file path=ppt/media/image51.png>
</file>

<file path=ppt/media/image52.jpeg>
</file>

<file path=ppt/media/image53.jpeg>
</file>

<file path=ppt/media/image54.jpeg>
</file>

<file path=ppt/media/image55.png>
</file>

<file path=ppt/media/image56.jpeg>
</file>

<file path=ppt/media/image57.jpeg>
</file>

<file path=ppt/media/image58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eg"/><Relationship Id="rId4" Type="http://schemas.openxmlformats.org/officeDocument/2006/relationships/image" Target="../media/image4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jpeg"/><Relationship Id="rId4" Type="http://schemas.openxmlformats.org/officeDocument/2006/relationships/image" Target="../media/image5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jpeg"/><Relationship Id="rId4" Type="http://schemas.openxmlformats.org/officeDocument/2006/relationships/image" Target="../media/image56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jpg"/><Relationship Id="rId7" Type="http://schemas.openxmlformats.org/officeDocument/2006/relationships/image" Target="../media/image1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70">
            <a:extLst>
              <a:ext uri="{FF2B5EF4-FFF2-40B4-BE49-F238E27FC236}">
                <a16:creationId xmlns:a16="http://schemas.microsoft.com/office/drawing/2014/main" id="{BA80A27A-7F13-4360-8617-D2F8720EE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73" name="Freeform 17">
            <a:extLst>
              <a:ext uri="{FF2B5EF4-FFF2-40B4-BE49-F238E27FC236}">
                <a16:creationId xmlns:a16="http://schemas.microsoft.com/office/drawing/2014/main" id="{59927151-A240-4B00-831C-DFD950CD2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India's FMCG retailers tap omnichannel - Retail in Asia">
            <a:extLst>
              <a:ext uri="{FF2B5EF4-FFF2-40B4-BE49-F238E27FC236}">
                <a16:creationId xmlns:a16="http://schemas.microsoft.com/office/drawing/2014/main" id="{EECFA7F0-050D-874E-BE56-E61FFFC1C7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5" t="9091" r="11013"/>
          <a:stretch/>
        </p:blipFill>
        <p:spPr bwMode="auto">
          <a:xfrm rot="21420000">
            <a:off x="-172618" y="-284663"/>
            <a:ext cx="11323865" cy="6300024"/>
          </a:xfrm>
          <a:custGeom>
            <a:avLst/>
            <a:gdLst/>
            <a:ahLst/>
            <a:cxnLst/>
            <a:rect l="l" t="t" r="r" b="b"/>
            <a:pathLst>
              <a:path w="11323865" h="6300024">
                <a:moveTo>
                  <a:pt x="362583" y="0"/>
                </a:moveTo>
                <a:lnTo>
                  <a:pt x="11323865" y="574457"/>
                </a:lnTo>
                <a:lnTo>
                  <a:pt x="11323865" y="6300024"/>
                </a:lnTo>
                <a:lnTo>
                  <a:pt x="0" y="6300024"/>
                </a:lnTo>
                <a:lnTo>
                  <a:pt x="33017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 19">
            <a:extLst>
              <a:ext uri="{FF2B5EF4-FFF2-40B4-BE49-F238E27FC236}">
                <a16:creationId xmlns:a16="http://schemas.microsoft.com/office/drawing/2014/main" id="{3D04C96E-CF3E-4EBA-9347-12AD2A989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77" name="Freeform 9">
            <a:extLst>
              <a:ext uri="{FF2B5EF4-FFF2-40B4-BE49-F238E27FC236}">
                <a16:creationId xmlns:a16="http://schemas.microsoft.com/office/drawing/2014/main" id="{6657489A-1236-47A1-A5CB-0F5E9DAB81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8288" y="2698990"/>
            <a:ext cx="11338098" cy="3612111"/>
          </a:xfrm>
          <a:custGeom>
            <a:avLst/>
            <a:gdLst>
              <a:gd name="connsiteX0" fmla="*/ 0 w 11329257"/>
              <a:gd name="connsiteY0" fmla="*/ 1672253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0 w 11329257"/>
              <a:gd name="connsiteY4" fmla="*/ 1672253 h 3112578"/>
              <a:gd name="connsiteX0" fmla="*/ 8467 w 11329257"/>
              <a:gd name="connsiteY0" fmla="*/ 994919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8467 w 11329257"/>
              <a:gd name="connsiteY4" fmla="*/ 994919 h 3112578"/>
              <a:gd name="connsiteX0" fmla="*/ 814 w 11330070"/>
              <a:gd name="connsiteY0" fmla="*/ 732453 h 3112578"/>
              <a:gd name="connsiteX1" fmla="*/ 11202554 w 11330070"/>
              <a:gd name="connsiteY1" fmla="*/ 0 h 3112578"/>
              <a:gd name="connsiteX2" fmla="*/ 11330070 w 11330070"/>
              <a:gd name="connsiteY2" fmla="*/ 2508571 h 3112578"/>
              <a:gd name="connsiteX3" fmla="*/ 813 w 11330070"/>
              <a:gd name="connsiteY3" fmla="*/ 3112578 h 3112578"/>
              <a:gd name="connsiteX4" fmla="*/ 814 w 11330070"/>
              <a:gd name="connsiteY4" fmla="*/ 732453 h 3112578"/>
              <a:gd name="connsiteX0" fmla="*/ 375 w 11338098"/>
              <a:gd name="connsiteY0" fmla="*/ 622387 h 3112578"/>
              <a:gd name="connsiteX1" fmla="*/ 11210582 w 11338098"/>
              <a:gd name="connsiteY1" fmla="*/ 0 h 3112578"/>
              <a:gd name="connsiteX2" fmla="*/ 11338098 w 11338098"/>
              <a:gd name="connsiteY2" fmla="*/ 2508571 h 3112578"/>
              <a:gd name="connsiteX3" fmla="*/ 8841 w 11338098"/>
              <a:gd name="connsiteY3" fmla="*/ 3112578 h 3112578"/>
              <a:gd name="connsiteX4" fmla="*/ 375 w 11338098"/>
              <a:gd name="connsiteY4" fmla="*/ 622387 h 3112578"/>
              <a:gd name="connsiteX0" fmla="*/ 375 w 11338098"/>
              <a:gd name="connsiteY0" fmla="*/ 10203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1020320 h 3510511"/>
              <a:gd name="connsiteX0" fmla="*/ 375 w 11338098"/>
              <a:gd name="connsiteY0" fmla="*/ 6647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64720 h 3510511"/>
              <a:gd name="connsiteX0" fmla="*/ 375 w 11338098"/>
              <a:gd name="connsiteY0" fmla="*/ 605454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05454 h 3510511"/>
              <a:gd name="connsiteX0" fmla="*/ 375 w 11338098"/>
              <a:gd name="connsiteY0" fmla="*/ 707054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707054 h 3612111"/>
              <a:gd name="connsiteX0" fmla="*/ 375 w 11338098"/>
              <a:gd name="connsiteY0" fmla="*/ 571588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571588 h 3612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098" h="3612111">
                <a:moveTo>
                  <a:pt x="375" y="571588"/>
                </a:moveTo>
                <a:lnTo>
                  <a:pt x="11176715" y="0"/>
                </a:lnTo>
                <a:lnTo>
                  <a:pt x="11338098" y="3008104"/>
                </a:lnTo>
                <a:lnTo>
                  <a:pt x="8841" y="3612111"/>
                </a:lnTo>
                <a:cubicBezTo>
                  <a:pt x="11663" y="2906225"/>
                  <a:pt x="-2447" y="1277474"/>
                  <a:pt x="375" y="571588"/>
                </a:cubicBez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42786-CA72-6F46-B4A6-8C038C3B3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496980" y="3221623"/>
            <a:ext cx="10264470" cy="1250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recommender system</a:t>
            </a:r>
          </a:p>
        </p:txBody>
      </p:sp>
      <p:sp>
        <p:nvSpPr>
          <p:cNvPr id="79" name="5-Point Star 12">
            <a:extLst>
              <a:ext uri="{FF2B5EF4-FFF2-40B4-BE49-F238E27FC236}">
                <a16:creationId xmlns:a16="http://schemas.microsoft.com/office/drawing/2014/main" id="{3651C7AC-D40B-412D-A4BA-1F9DD8D98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634E6E-44FE-C74A-8BE4-1DB890A07F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538344" y="4356657"/>
            <a:ext cx="10271534" cy="4941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>
                <a:solidFill>
                  <a:schemeClr val="bg1"/>
                </a:solidFill>
              </a:rPr>
              <a:t>FMCG WHOLESALE TRADING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CD029D-B782-2546-9A38-CC88AD2F85D5}"/>
              </a:ext>
            </a:extLst>
          </p:cNvPr>
          <p:cNvSpPr/>
          <p:nvPr/>
        </p:nvSpPr>
        <p:spPr>
          <a:xfrm rot="21408921">
            <a:off x="-52645" y="5108706"/>
            <a:ext cx="11343756" cy="897747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73F96-516D-BB46-A9A8-659FB8D13811}"/>
              </a:ext>
            </a:extLst>
          </p:cNvPr>
          <p:cNvSpPr txBox="1"/>
          <p:nvPr/>
        </p:nvSpPr>
        <p:spPr>
          <a:xfrm rot="21427257">
            <a:off x="147146" y="5728138"/>
            <a:ext cx="389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DSI Capstone Project – Cheyanne Wong</a:t>
            </a:r>
          </a:p>
        </p:txBody>
      </p:sp>
    </p:spTree>
    <p:extLst>
      <p:ext uri="{BB962C8B-B14F-4D97-AF65-F5344CB8AC3E}">
        <p14:creationId xmlns:p14="http://schemas.microsoft.com/office/powerpoint/2010/main" val="1919067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3E17167-F3AF-3E4D-8648-61258C062FF6}"/>
              </a:ext>
            </a:extLst>
          </p:cNvPr>
          <p:cNvSpPr txBox="1">
            <a:spLocks/>
          </p:cNvSpPr>
          <p:nvPr/>
        </p:nvSpPr>
        <p:spPr>
          <a:xfrm>
            <a:off x="867821" y="790513"/>
            <a:ext cx="3326650" cy="2028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600"/>
              <a:t>Exploratory data analysis</a:t>
            </a:r>
            <a:endParaRPr lang="en-US" sz="46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FC3698F-190C-854A-AA84-5DA9E52A85C4}"/>
              </a:ext>
            </a:extLst>
          </p:cNvPr>
          <p:cNvSpPr txBox="1">
            <a:spLocks/>
          </p:cNvSpPr>
          <p:nvPr/>
        </p:nvSpPr>
        <p:spPr>
          <a:xfrm>
            <a:off x="53339" y="3033505"/>
            <a:ext cx="4164813" cy="1066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No. of items purchased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1294A9-6508-9744-A5D8-6D0563F6CC70}"/>
              </a:ext>
            </a:extLst>
          </p:cNvPr>
          <p:cNvSpPr txBox="1"/>
          <p:nvPr/>
        </p:nvSpPr>
        <p:spPr>
          <a:xfrm>
            <a:off x="6526127" y="510692"/>
            <a:ext cx="4330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items purchased by top 20 companies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D2F2B5-AE34-5747-8640-A1B378E00C96}"/>
              </a:ext>
            </a:extLst>
          </p:cNvPr>
          <p:cNvGrpSpPr/>
          <p:nvPr/>
        </p:nvGrpSpPr>
        <p:grpSpPr>
          <a:xfrm>
            <a:off x="5136167" y="1394845"/>
            <a:ext cx="6548254" cy="3562662"/>
            <a:chOff x="5136167" y="1949649"/>
            <a:chExt cx="6548254" cy="3562662"/>
          </a:xfrm>
        </p:grpSpPr>
        <p:pic>
          <p:nvPicPr>
            <p:cNvPr id="5" name="Picture 4" descr="Chart, funnel chart&#10;&#10;Description automatically generated">
              <a:extLst>
                <a:ext uri="{FF2B5EF4-FFF2-40B4-BE49-F238E27FC236}">
                  <a16:creationId xmlns:a16="http://schemas.microsoft.com/office/drawing/2014/main" id="{E8CC9CC6-C28E-714A-B0A0-E22386EFCF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527"/>
            <a:stretch/>
          </p:blipFill>
          <p:spPr>
            <a:xfrm>
              <a:off x="5136167" y="1949649"/>
              <a:ext cx="6548254" cy="3562662"/>
            </a:xfrm>
            <a:prstGeom prst="rect">
              <a:avLst/>
            </a:prstGeom>
          </p:spPr>
        </p:pic>
        <p:sp>
          <p:nvSpPr>
            <p:cNvPr id="6" name="Frame 5">
              <a:extLst>
                <a:ext uri="{FF2B5EF4-FFF2-40B4-BE49-F238E27FC236}">
                  <a16:creationId xmlns:a16="http://schemas.microsoft.com/office/drawing/2014/main" id="{DE831920-37A0-6F4E-8418-667894A2DE38}"/>
                </a:ext>
              </a:extLst>
            </p:cNvPr>
            <p:cNvSpPr/>
            <p:nvPr/>
          </p:nvSpPr>
          <p:spPr>
            <a:xfrm>
              <a:off x="5451474" y="4303931"/>
              <a:ext cx="2762699" cy="199515"/>
            </a:xfrm>
            <a:prstGeom prst="fram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800A9F6-E36F-0C43-8DEC-308BEE0BAA6E}"/>
                </a:ext>
              </a:extLst>
            </p:cNvPr>
            <p:cNvSpPr txBox="1"/>
            <p:nvPr/>
          </p:nvSpPr>
          <p:spPr>
            <a:xfrm>
              <a:off x="7416157" y="482321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35.7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0931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BB2C1-35B1-7B42-9DB5-2C3CC21B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DF15D-E9D9-0746-91BC-943A3504C12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1495506"/>
            <a:ext cx="10394707" cy="48729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PINK BEAUTY COSMETICS PTE LTD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37C813BA-F858-A340-9FAD-77B7C3F1A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381" y="778933"/>
            <a:ext cx="5886448" cy="4766496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1B9F6A4-A239-9741-B1AD-185A2666D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221356"/>
              </p:ext>
            </p:extLst>
          </p:nvPr>
        </p:nvGraphicFramePr>
        <p:xfrm>
          <a:off x="8195021" y="3410578"/>
          <a:ext cx="2887662" cy="1419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831">
                  <a:extLst>
                    <a:ext uri="{9D8B030D-6E8A-4147-A177-3AD203B41FA5}">
                      <a16:colId xmlns:a16="http://schemas.microsoft.com/office/drawing/2014/main" val="327518288"/>
                    </a:ext>
                  </a:extLst>
                </a:gridCol>
                <a:gridCol w="1443831">
                  <a:extLst>
                    <a:ext uri="{9D8B030D-6E8A-4147-A177-3AD203B41FA5}">
                      <a16:colId xmlns:a16="http://schemas.microsoft.com/office/drawing/2014/main" val="4250654821"/>
                    </a:ext>
                  </a:extLst>
                </a:gridCol>
              </a:tblGrid>
              <a:tr h="504761">
                <a:tc>
                  <a:txBody>
                    <a:bodyPr/>
                    <a:lstStyle/>
                    <a:p>
                      <a:r>
                        <a:rPr lang="en-US" sz="1400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SALES AMOUNT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58738"/>
                  </a:ext>
                </a:extLst>
              </a:tr>
              <a:tr h="288435">
                <a:tc>
                  <a:txBody>
                    <a:bodyPr/>
                    <a:lstStyle/>
                    <a:p>
                      <a:r>
                        <a:rPr lang="en-US" sz="1400" dirty="0"/>
                        <a:t>July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$14,385.86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302937"/>
                  </a:ext>
                </a:extLst>
              </a:tr>
              <a:tr h="288435">
                <a:tc>
                  <a:txBody>
                    <a:bodyPr/>
                    <a:lstStyle/>
                    <a:p>
                      <a:r>
                        <a:rPr lang="en-US" sz="1400" dirty="0"/>
                        <a:t>August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$10,625.02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90450"/>
                  </a:ext>
                </a:extLst>
              </a:tr>
              <a:tr h="288435">
                <a:tc>
                  <a:txBody>
                    <a:bodyPr/>
                    <a:lstStyle/>
                    <a:p>
                      <a:r>
                        <a:rPr lang="en-US" sz="1400" dirty="0"/>
                        <a:t>September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$   3,222.00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249203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065174F5-8EF8-E94F-A5D2-34409B7FFFFE}"/>
              </a:ext>
            </a:extLst>
          </p:cNvPr>
          <p:cNvGrpSpPr/>
          <p:nvPr/>
        </p:nvGrpSpPr>
        <p:grpSpPr>
          <a:xfrm>
            <a:off x="708379" y="2289137"/>
            <a:ext cx="4785628" cy="3256292"/>
            <a:chOff x="6692046" y="2106202"/>
            <a:chExt cx="4785628" cy="3256292"/>
          </a:xfrm>
        </p:grpSpPr>
        <p:pic>
          <p:nvPicPr>
            <p:cNvPr id="7" name="Picture 6" descr="Table&#10;&#10;Description automatically generated">
              <a:extLst>
                <a:ext uri="{FF2B5EF4-FFF2-40B4-BE49-F238E27FC236}">
                  <a16:creationId xmlns:a16="http://schemas.microsoft.com/office/drawing/2014/main" id="{29790E93-FE15-144B-AF0D-74D6953A5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0838" y="2106202"/>
              <a:ext cx="4776836" cy="3256292"/>
            </a:xfrm>
            <a:prstGeom prst="rect">
              <a:avLst/>
            </a:prstGeom>
          </p:spPr>
        </p:pic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7B91CD81-5E39-B147-B3B8-91E0101D13DF}"/>
                </a:ext>
              </a:extLst>
            </p:cNvPr>
            <p:cNvSpPr/>
            <p:nvPr/>
          </p:nvSpPr>
          <p:spPr>
            <a:xfrm>
              <a:off x="6692046" y="3314701"/>
              <a:ext cx="4776836" cy="341808"/>
            </a:xfrm>
            <a:prstGeom prst="fram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CDE5C1C-194A-4140-A1B8-2A6D73A5A86F}"/>
              </a:ext>
            </a:extLst>
          </p:cNvPr>
          <p:cNvSpPr txBox="1"/>
          <p:nvPr/>
        </p:nvSpPr>
        <p:spPr>
          <a:xfrm>
            <a:off x="685801" y="1904361"/>
            <a:ext cx="2066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 items purchased</a:t>
            </a: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A74BC85C-B6EB-E942-8819-D22F5BBBD28B}"/>
              </a:ext>
            </a:extLst>
          </p:cNvPr>
          <p:cNvSpPr/>
          <p:nvPr/>
        </p:nvSpPr>
        <p:spPr>
          <a:xfrm>
            <a:off x="5987332" y="3114475"/>
            <a:ext cx="1852654" cy="24097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170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54B0-8C15-6C40-8D1E-EDE42149D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D93C9-1F67-9A4C-9B51-B9D9E7BFF80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1709047"/>
            <a:ext cx="4328652" cy="3421753"/>
          </a:xfrm>
        </p:spPr>
        <p:txBody>
          <a:bodyPr/>
          <a:lstStyle/>
          <a:p>
            <a:r>
              <a:rPr lang="en-US"/>
              <a:t>popularity model</a:t>
            </a:r>
          </a:p>
          <a:p>
            <a:r>
              <a:rPr lang="en-US"/>
              <a:t>Content based filtering</a:t>
            </a:r>
          </a:p>
          <a:p>
            <a:r>
              <a:rPr lang="en-US"/>
              <a:t>USER-based collaborative filtering</a:t>
            </a:r>
          </a:p>
          <a:p>
            <a:r>
              <a:rPr lang="en-US"/>
              <a:t>Collaborative Filtering with SVD</a:t>
            </a:r>
          </a:p>
          <a:p>
            <a:r>
              <a:rPr lang="en-US"/>
              <a:t>Hybrid model</a:t>
            </a:r>
            <a:endParaRPr lang="en-US" dirty="0"/>
          </a:p>
        </p:txBody>
      </p:sp>
      <p:pic>
        <p:nvPicPr>
          <p:cNvPr id="6150" name="Picture 6" descr="About - Fresh Relation Online Shop">
            <a:extLst>
              <a:ext uri="{FF2B5EF4-FFF2-40B4-BE49-F238E27FC236}">
                <a16:creationId xmlns:a16="http://schemas.microsoft.com/office/drawing/2014/main" id="{A08EDFFF-5AF3-CC41-B120-481BCA598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834" y="1713785"/>
            <a:ext cx="5927878" cy="3233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Question Mark Clip Art Free Clipart Images Image Transparent - Question Mark  Clipart, HD Png Download - kindpng">
            <a:extLst>
              <a:ext uri="{FF2B5EF4-FFF2-40B4-BE49-F238E27FC236}">
                <a16:creationId xmlns:a16="http://schemas.microsoft.com/office/drawing/2014/main" id="{FC97B0B7-7DBC-4143-8705-2BB52B112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611" y="2038542"/>
            <a:ext cx="1397333" cy="2320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291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931-524C-4A4A-8967-83BA472B3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popularity model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5D78BFF-B19D-5F4D-BA86-649F82B45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221" y="2021091"/>
            <a:ext cx="4179898" cy="3289815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1DF3D1BB-F0D8-934B-B858-1F87C40C4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426" y="2021092"/>
            <a:ext cx="4179898" cy="32898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6B7751-EDC5-9540-BB17-7076440478A6}"/>
              </a:ext>
            </a:extLst>
          </p:cNvPr>
          <p:cNvSpPr txBox="1"/>
          <p:nvPr/>
        </p:nvSpPr>
        <p:spPr>
          <a:xfrm>
            <a:off x="7072535" y="1629545"/>
            <a:ext cx="3325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popular items sorted by QTY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8A08E6-B731-CE4A-9C62-997DEC5CD9FD}"/>
              </a:ext>
            </a:extLst>
          </p:cNvPr>
          <p:cNvSpPr txBox="1"/>
          <p:nvPr/>
        </p:nvSpPr>
        <p:spPr>
          <a:xfrm>
            <a:off x="1056426" y="1651760"/>
            <a:ext cx="4255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Items purchased by PINK BEAUTY (64 items)</a:t>
            </a: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C36AC41A-AA31-364A-9658-6A5A88B1DE3F}"/>
              </a:ext>
            </a:extLst>
          </p:cNvPr>
          <p:cNvSpPr/>
          <p:nvPr/>
        </p:nvSpPr>
        <p:spPr>
          <a:xfrm rot="10800000">
            <a:off x="5434145" y="3573689"/>
            <a:ext cx="1013254" cy="457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16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1FDEA-7EE1-BB46-8F17-EC744D7CC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popularity model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EE53965-96B5-054C-8279-61A22F632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22" y="2019057"/>
            <a:ext cx="7973288" cy="3164496"/>
          </a:xfrm>
          <a:prstGeom prst="rect">
            <a:avLst/>
          </a:prstGeom>
        </p:spPr>
      </p:pic>
      <p:pic>
        <p:nvPicPr>
          <p:cNvPr id="12290" name="Picture 2" descr="BUNDLE OF 6) KIREI KIREI ANTI-BACTERIA HAND SOAP REFILL 200ML | Shopee  Singapore">
            <a:extLst>
              <a:ext uri="{FF2B5EF4-FFF2-40B4-BE49-F238E27FC236}">
                <a16:creationId xmlns:a16="http://schemas.microsoft.com/office/drawing/2014/main" id="{8A570C33-DD51-A94E-A4EB-ACEB87E5E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293" y="2395592"/>
            <a:ext cx="2787962" cy="278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Number 1 clipart no1, Number 1 no1 Transparent FREE for download on  WebStockReview 2020">
            <a:extLst>
              <a:ext uri="{FF2B5EF4-FFF2-40B4-BE49-F238E27FC236}">
                <a16:creationId xmlns:a16="http://schemas.microsoft.com/office/drawing/2014/main" id="{4085D8E2-9608-F74D-9F05-1D59170C5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2530" y="1927579"/>
            <a:ext cx="872669" cy="117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AF1660-01FE-6C42-98A9-2852967DB414}"/>
              </a:ext>
            </a:extLst>
          </p:cNvPr>
          <p:cNvSpPr txBox="1"/>
          <p:nvPr/>
        </p:nvSpPr>
        <p:spPr>
          <a:xfrm>
            <a:off x="741222" y="1633290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Recommended Items: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493FD7-1B1C-0741-95DB-F0085FE42A93}"/>
              </a:ext>
            </a:extLst>
          </p:cNvPr>
          <p:cNvSpPr/>
          <p:nvPr/>
        </p:nvSpPr>
        <p:spPr>
          <a:xfrm>
            <a:off x="814813" y="3069124"/>
            <a:ext cx="7776925" cy="597528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686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10D2E-E54A-BB40-93F7-CCBEA4011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based filtering</a:t>
            </a:r>
          </a:p>
        </p:txBody>
      </p:sp>
      <p:pic>
        <p:nvPicPr>
          <p:cNvPr id="4" name="Picture 6" descr="Kirei Kirei Foaming Body Wash Bottle 900ml or Refill 600ml (Single/Bundle)  🍇🍓🍊🍑 | Shopee Singapore">
            <a:extLst>
              <a:ext uri="{FF2B5EF4-FFF2-40B4-BE49-F238E27FC236}">
                <a16:creationId xmlns:a16="http://schemas.microsoft.com/office/drawing/2014/main" id="{9F3408A7-53B2-F449-A8B3-EE75A3994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315" y="1183508"/>
            <a:ext cx="1673613" cy="167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Pink Beauty | Beauty Retails Brand in Singapore">
            <a:extLst>
              <a:ext uri="{FF2B5EF4-FFF2-40B4-BE49-F238E27FC236}">
                <a16:creationId xmlns:a16="http://schemas.microsoft.com/office/drawing/2014/main" id="{222C8393-409B-A84F-9228-12E10BD32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203" y="2798109"/>
            <a:ext cx="1251520" cy="125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6BAD4-8F3C-114D-B117-EC59DF31E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5233" y="3822595"/>
            <a:ext cx="1540695" cy="1565007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EA3C345B-4887-B842-AD3E-4FDAF976F2A3}"/>
              </a:ext>
            </a:extLst>
          </p:cNvPr>
          <p:cNvSpPr/>
          <p:nvPr/>
        </p:nvSpPr>
        <p:spPr>
          <a:xfrm rot="19477332">
            <a:off x="8448141" y="2567714"/>
            <a:ext cx="1064081" cy="305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5D5F131-2A7E-2B4B-8D8C-469CAFD015F5}"/>
              </a:ext>
            </a:extLst>
          </p:cNvPr>
          <p:cNvSpPr/>
          <p:nvPr/>
        </p:nvSpPr>
        <p:spPr>
          <a:xfrm rot="12254944">
            <a:off x="8481032" y="4087915"/>
            <a:ext cx="1124107" cy="28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-down Arrow 8">
            <a:extLst>
              <a:ext uri="{FF2B5EF4-FFF2-40B4-BE49-F238E27FC236}">
                <a16:creationId xmlns:a16="http://schemas.microsoft.com/office/drawing/2014/main" id="{464CFE3B-942F-5D41-832C-80D2A8B981EA}"/>
              </a:ext>
            </a:extLst>
          </p:cNvPr>
          <p:cNvSpPr/>
          <p:nvPr/>
        </p:nvSpPr>
        <p:spPr>
          <a:xfrm>
            <a:off x="10119911" y="2903919"/>
            <a:ext cx="514423" cy="88641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ADA01-7B19-DE41-BC72-51A39CBD4628}"/>
              </a:ext>
            </a:extLst>
          </p:cNvPr>
          <p:cNvSpPr txBox="1"/>
          <p:nvPr/>
        </p:nvSpPr>
        <p:spPr>
          <a:xfrm>
            <a:off x="8458049" y="205084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Buy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756F44-1ABC-D443-9E86-8F3E05EB9D77}"/>
              </a:ext>
            </a:extLst>
          </p:cNvPr>
          <p:cNvSpPr txBox="1"/>
          <p:nvPr/>
        </p:nvSpPr>
        <p:spPr>
          <a:xfrm>
            <a:off x="8055821" y="4482060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Recommend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B1DA07-066A-604E-AE52-841B4DE893D4}"/>
              </a:ext>
            </a:extLst>
          </p:cNvPr>
          <p:cNvSpPr txBox="1"/>
          <p:nvPr/>
        </p:nvSpPr>
        <p:spPr>
          <a:xfrm>
            <a:off x="10567238" y="3194722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Similar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1F7C6D-7101-C646-B9BD-C806732FBE3B}"/>
              </a:ext>
            </a:extLst>
          </p:cNvPr>
          <p:cNvSpPr txBox="1"/>
          <p:nvPr/>
        </p:nvSpPr>
        <p:spPr>
          <a:xfrm>
            <a:off x="685801" y="1681516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Item Features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FBC70771-2969-8443-AD78-7472CF02D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263956"/>
              </p:ext>
            </p:extLst>
          </p:nvPr>
        </p:nvGraphicFramePr>
        <p:xfrm>
          <a:off x="1994216" y="2127791"/>
          <a:ext cx="4819239" cy="2894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342">
                  <a:extLst>
                    <a:ext uri="{9D8B030D-6E8A-4147-A177-3AD203B41FA5}">
                      <a16:colId xmlns:a16="http://schemas.microsoft.com/office/drawing/2014/main" val="3606500308"/>
                    </a:ext>
                  </a:extLst>
                </a:gridCol>
                <a:gridCol w="1631372">
                  <a:extLst>
                    <a:ext uri="{9D8B030D-6E8A-4147-A177-3AD203B41FA5}">
                      <a16:colId xmlns:a16="http://schemas.microsoft.com/office/drawing/2014/main" val="3159584573"/>
                    </a:ext>
                  </a:extLst>
                </a:gridCol>
                <a:gridCol w="1605525">
                  <a:extLst>
                    <a:ext uri="{9D8B030D-6E8A-4147-A177-3AD203B41FA5}">
                      <a16:colId xmlns:a16="http://schemas.microsoft.com/office/drawing/2014/main" val="3931944913"/>
                    </a:ext>
                  </a:extLst>
                </a:gridCol>
              </a:tblGrid>
              <a:tr h="3973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Sub-category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541657"/>
                  </a:ext>
                </a:extLst>
              </a:tr>
              <a:tr h="249669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Oral Care</a:t>
                      </a:r>
                    </a:p>
                    <a:p>
                      <a:pPr algn="ctr"/>
                      <a:r>
                        <a:rPr lang="en-US" sz="1500" dirty="0"/>
                        <a:t>Body Care</a:t>
                      </a:r>
                    </a:p>
                    <a:p>
                      <a:pPr algn="ctr"/>
                      <a:r>
                        <a:rPr lang="en-US" sz="1500" dirty="0"/>
                        <a:t>Hair Care</a:t>
                      </a:r>
                    </a:p>
                    <a:p>
                      <a:pPr algn="ctr"/>
                      <a:r>
                        <a:rPr lang="en-US" sz="1500" dirty="0"/>
                        <a:t>Skin Care</a:t>
                      </a:r>
                    </a:p>
                    <a:p>
                      <a:pPr algn="ctr"/>
                      <a:r>
                        <a:rPr lang="en-US" sz="1500" dirty="0"/>
                        <a:t>Household</a:t>
                      </a:r>
                    </a:p>
                    <a:p>
                      <a:pPr algn="ctr"/>
                      <a:r>
                        <a:rPr lang="en-US" sz="1500" dirty="0"/>
                        <a:t>Baby Care</a:t>
                      </a:r>
                    </a:p>
                    <a:p>
                      <a:pPr algn="ctr"/>
                      <a:r>
                        <a:rPr lang="en-US" sz="1500" dirty="0"/>
                        <a:t>Medical</a:t>
                      </a:r>
                    </a:p>
                    <a:p>
                      <a:pPr algn="ctr"/>
                      <a:r>
                        <a:rPr lang="en-US" sz="1500" dirty="0"/>
                        <a:t>Perfume</a:t>
                      </a:r>
                    </a:p>
                    <a:p>
                      <a:pPr algn="ctr"/>
                      <a:r>
                        <a:rPr lang="en-US" sz="1500" dirty="0"/>
                        <a:t>Personal Care</a:t>
                      </a:r>
                    </a:p>
                    <a:p>
                      <a:pPr algn="ctr"/>
                      <a:r>
                        <a:rPr lang="en-US" sz="1500" dirty="0"/>
                        <a:t>Hair Dye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Shampoo</a:t>
                      </a:r>
                    </a:p>
                    <a:p>
                      <a:pPr algn="ctr"/>
                      <a:r>
                        <a:rPr lang="en-US" sz="1500" dirty="0"/>
                        <a:t>Conditioner</a:t>
                      </a:r>
                    </a:p>
                    <a:p>
                      <a:pPr algn="ctr"/>
                      <a:r>
                        <a:rPr lang="en-US" sz="1500" dirty="0"/>
                        <a:t>Toothbrush</a:t>
                      </a:r>
                    </a:p>
                    <a:p>
                      <a:pPr algn="ctr"/>
                      <a:r>
                        <a:rPr lang="en-US" sz="1500" dirty="0"/>
                        <a:t>Toothpaste</a:t>
                      </a:r>
                    </a:p>
                    <a:p>
                      <a:pPr algn="ctr"/>
                      <a:r>
                        <a:rPr lang="en-US" sz="1500" dirty="0"/>
                        <a:t>Spray</a:t>
                      </a:r>
                    </a:p>
                    <a:p>
                      <a:pPr algn="ctr"/>
                      <a:r>
                        <a:rPr lang="en-US" sz="1500" dirty="0"/>
                        <a:t>Men</a:t>
                      </a:r>
                    </a:p>
                    <a:p>
                      <a:pPr algn="ctr"/>
                      <a:r>
                        <a:rPr lang="en-US" sz="1500" dirty="0"/>
                        <a:t>Lotion</a:t>
                      </a:r>
                    </a:p>
                    <a:p>
                      <a:pPr algn="ctr"/>
                      <a:r>
                        <a:rPr lang="en-US" sz="1500" dirty="0"/>
                        <a:t>Mouthwash</a:t>
                      </a:r>
                    </a:p>
                    <a:p>
                      <a:pPr algn="ctr"/>
                      <a:r>
                        <a:rPr lang="en-US" sz="1500" dirty="0"/>
                        <a:t>Moisturizing</a:t>
                      </a:r>
                    </a:p>
                    <a:p>
                      <a:pPr algn="ctr"/>
                      <a:r>
                        <a:rPr lang="en-US" sz="1500" dirty="0"/>
                        <a:t>. .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23746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448F33A-7119-3C4E-93AE-E1A8CF4A4CE9}"/>
              </a:ext>
            </a:extLst>
          </p:cNvPr>
          <p:cNvSpPr txBox="1"/>
          <p:nvPr/>
        </p:nvSpPr>
        <p:spPr>
          <a:xfrm>
            <a:off x="2038840" y="2556498"/>
            <a:ext cx="154241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Mini:            &lt; 100</a:t>
            </a:r>
          </a:p>
          <a:p>
            <a:r>
              <a:rPr lang="en-US" sz="1500" dirty="0"/>
              <a:t>Small:        &lt; 400</a:t>
            </a:r>
          </a:p>
          <a:p>
            <a:r>
              <a:rPr lang="en-US" sz="1500" dirty="0"/>
              <a:t>Medium:   &lt;1000</a:t>
            </a:r>
          </a:p>
          <a:p>
            <a:r>
              <a:rPr lang="en-US" sz="1500" dirty="0"/>
              <a:t>Large:         &lt; 3000</a:t>
            </a:r>
          </a:p>
          <a:p>
            <a:r>
              <a:rPr lang="en-US" sz="1500" dirty="0"/>
              <a:t>X-Large:     &gt;3000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E161F110-C5BD-EA4D-B8C6-4017F7255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97579"/>
              </p:ext>
            </p:extLst>
          </p:nvPr>
        </p:nvGraphicFramePr>
        <p:xfrm>
          <a:off x="1994216" y="5012463"/>
          <a:ext cx="481391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342">
                  <a:extLst>
                    <a:ext uri="{9D8B030D-6E8A-4147-A177-3AD203B41FA5}">
                      <a16:colId xmlns:a16="http://schemas.microsoft.com/office/drawing/2014/main" val="2655126844"/>
                    </a:ext>
                  </a:extLst>
                </a:gridCol>
                <a:gridCol w="1631372">
                  <a:extLst>
                    <a:ext uri="{9D8B030D-6E8A-4147-A177-3AD203B41FA5}">
                      <a16:colId xmlns:a16="http://schemas.microsoft.com/office/drawing/2014/main" val="1648695575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714454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14882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F698C29-5E7A-DF47-9833-0AEB7BD64A27}"/>
              </a:ext>
            </a:extLst>
          </p:cNvPr>
          <p:cNvSpPr txBox="1"/>
          <p:nvPr/>
        </p:nvSpPr>
        <p:spPr>
          <a:xfrm>
            <a:off x="7479294" y="2350952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90F31A-3C2A-E64B-A1D7-21779FB87E9C}"/>
              </a:ext>
            </a:extLst>
          </p:cNvPr>
          <p:cNvSpPr txBox="1"/>
          <p:nvPr/>
        </p:nvSpPr>
        <p:spPr>
          <a:xfrm>
            <a:off x="10030382" y="8215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Item</a:t>
            </a:r>
          </a:p>
        </p:txBody>
      </p:sp>
      <p:pic>
        <p:nvPicPr>
          <p:cNvPr id="19" name="Picture 18" descr="A picture containing table&#10;&#10;Description automatically generated">
            <a:extLst>
              <a:ext uri="{FF2B5EF4-FFF2-40B4-BE49-F238E27FC236}">
                <a16:creationId xmlns:a16="http://schemas.microsoft.com/office/drawing/2014/main" id="{82969150-D876-BF4E-9305-3FB756A53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59" y="2127791"/>
            <a:ext cx="10922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31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109F61AD-8B12-DC4E-A586-EE32940D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99" y="2374900"/>
            <a:ext cx="7410716" cy="2713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10D2E-E54A-BB40-93F7-CCBEA4011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based filtering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FB6CB0-1287-724D-9685-8417803BC75A}"/>
              </a:ext>
            </a:extLst>
          </p:cNvPr>
          <p:cNvSpPr txBox="1"/>
          <p:nvPr/>
        </p:nvSpPr>
        <p:spPr>
          <a:xfrm>
            <a:off x="741222" y="1633290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Recommended Items: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AB1EBC0-A422-5244-8F46-38434D8AE82F}"/>
              </a:ext>
            </a:extLst>
          </p:cNvPr>
          <p:cNvGrpSpPr/>
          <p:nvPr/>
        </p:nvGrpSpPr>
        <p:grpSpPr>
          <a:xfrm>
            <a:off x="8511748" y="1801760"/>
            <a:ext cx="2553738" cy="3056893"/>
            <a:chOff x="8528945" y="1773005"/>
            <a:chExt cx="2553738" cy="3056893"/>
          </a:xfrm>
        </p:grpSpPr>
        <p:pic>
          <p:nvPicPr>
            <p:cNvPr id="16" name="Picture 6" descr="Kirei Kirei Foaming Body Wash Bottle 900ml or Refill 600ml (Single/Bundle)  🍇🍓🍊🍑 | Shopee Singapore">
              <a:extLst>
                <a:ext uri="{FF2B5EF4-FFF2-40B4-BE49-F238E27FC236}">
                  <a16:creationId xmlns:a16="http://schemas.microsoft.com/office/drawing/2014/main" id="{1F28A813-7248-B645-B906-2A3B82F7A4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7379" y="1773005"/>
              <a:ext cx="1276868" cy="12768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2" name="Picture 2" descr="Kirei Kirei Anti-bacterial Body Wash Refill - Refreshing Grape | NTUC  FairPrice">
              <a:extLst>
                <a:ext uri="{FF2B5EF4-FFF2-40B4-BE49-F238E27FC236}">
                  <a16:creationId xmlns:a16="http://schemas.microsoft.com/office/drawing/2014/main" id="{EBD57F4D-D9A1-1D43-BFB1-E2B08C68F0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28945" y="3553029"/>
              <a:ext cx="1276869" cy="12768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4" name="Picture 4" descr="Kirei Kirei Anti-bacterial Body Wash Refill - Natural Citrus | NTUC  FairPrice">
              <a:extLst>
                <a:ext uri="{FF2B5EF4-FFF2-40B4-BE49-F238E27FC236}">
                  <a16:creationId xmlns:a16="http://schemas.microsoft.com/office/drawing/2014/main" id="{3690A622-E3D2-084D-8E07-03175C0D2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05814" y="3553028"/>
              <a:ext cx="1276869" cy="12768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266FB139-ABED-134A-ADB1-80BB597B7820}"/>
                </a:ext>
              </a:extLst>
            </p:cNvPr>
            <p:cNvSpPr/>
            <p:nvPr/>
          </p:nvSpPr>
          <p:spPr>
            <a:xfrm rot="1851634">
              <a:off x="9621723" y="3044440"/>
              <a:ext cx="117695" cy="5031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DE8C6950-E505-2942-9E4D-BD53FD1AAC25}"/>
                </a:ext>
              </a:extLst>
            </p:cNvPr>
            <p:cNvSpPr/>
            <p:nvPr/>
          </p:nvSpPr>
          <p:spPr>
            <a:xfrm rot="19749884">
              <a:off x="9901113" y="3044406"/>
              <a:ext cx="117695" cy="5031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B97F535-9388-7F48-9D71-A9A5EFEB006C}"/>
              </a:ext>
            </a:extLst>
          </p:cNvPr>
          <p:cNvSpPr/>
          <p:nvPr/>
        </p:nvSpPr>
        <p:spPr>
          <a:xfrm>
            <a:off x="896292" y="3268300"/>
            <a:ext cx="7106970" cy="335501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C097C8-2D44-A444-922D-AC616970CCA1}"/>
              </a:ext>
            </a:extLst>
          </p:cNvPr>
          <p:cNvSpPr/>
          <p:nvPr/>
        </p:nvSpPr>
        <p:spPr>
          <a:xfrm>
            <a:off x="8341309" y="4858653"/>
            <a:ext cx="292900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1500" dirty="0"/>
              <a:t>[Body Care / medium / body / soap]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188958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776A4-34A4-0B40-A2AB-3B12D1270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USER-based collaborative filtering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159C8E-9E7F-0744-A141-EFFA7D59BB9C}"/>
              </a:ext>
            </a:extLst>
          </p:cNvPr>
          <p:cNvGrpSpPr/>
          <p:nvPr/>
        </p:nvGrpSpPr>
        <p:grpSpPr>
          <a:xfrm>
            <a:off x="8450186" y="1770473"/>
            <a:ext cx="2871132" cy="3588424"/>
            <a:chOff x="8450186" y="1538979"/>
            <a:chExt cx="2871132" cy="3588424"/>
          </a:xfrm>
        </p:grpSpPr>
        <p:pic>
          <p:nvPicPr>
            <p:cNvPr id="4" name="Picture 3" descr="Pink Beauty | Beauty Retails Brand in Singapore">
              <a:extLst>
                <a:ext uri="{FF2B5EF4-FFF2-40B4-BE49-F238E27FC236}">
                  <a16:creationId xmlns:a16="http://schemas.microsoft.com/office/drawing/2014/main" id="{90B39C06-D444-3445-9BB2-3D2B226A38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9633" y="2999408"/>
              <a:ext cx="859184" cy="8591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E7209BB-E3E3-7746-8C1C-5904B56E8B60}"/>
                </a:ext>
              </a:extLst>
            </p:cNvPr>
            <p:cNvSpPr/>
            <p:nvPr/>
          </p:nvSpPr>
          <p:spPr>
            <a:xfrm>
              <a:off x="10462134" y="2999408"/>
              <a:ext cx="859184" cy="859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Dian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Essentials</a:t>
              </a:r>
            </a:p>
          </p:txBody>
        </p:sp>
        <p:sp>
          <p:nvSpPr>
            <p:cNvPr id="8" name="Left-right Arrow 7">
              <a:extLst>
                <a:ext uri="{FF2B5EF4-FFF2-40B4-BE49-F238E27FC236}">
                  <a16:creationId xmlns:a16="http://schemas.microsoft.com/office/drawing/2014/main" id="{84007A65-20BA-9443-BB06-A19630324482}"/>
                </a:ext>
              </a:extLst>
            </p:cNvPr>
            <p:cNvSpPr/>
            <p:nvPr/>
          </p:nvSpPr>
          <p:spPr>
            <a:xfrm>
              <a:off x="9596692" y="3298785"/>
              <a:ext cx="820525" cy="13021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1816794-E6DF-034B-ABAC-813F6CD19C2F}"/>
                </a:ext>
              </a:extLst>
            </p:cNvPr>
            <p:cNvSpPr txBox="1"/>
            <p:nvPr/>
          </p:nvSpPr>
          <p:spPr>
            <a:xfrm>
              <a:off x="9612334" y="3429000"/>
              <a:ext cx="8273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Similarity </a:t>
              </a:r>
            </a:p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score</a:t>
              </a:r>
            </a:p>
          </p:txBody>
        </p:sp>
        <p:pic>
          <p:nvPicPr>
            <p:cNvPr id="10" name="Picture 6" descr="Kirei Kirei Foaming Body Wash Bottle 900ml or Refill 600ml (Single/Bundle)  🍇🍓🍊🍑 | Shopee Singapore">
              <a:extLst>
                <a:ext uri="{FF2B5EF4-FFF2-40B4-BE49-F238E27FC236}">
                  <a16:creationId xmlns:a16="http://schemas.microsoft.com/office/drawing/2014/main" id="{7E377157-904C-C947-BF3B-05EF46D6A9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9097" y="1790907"/>
              <a:ext cx="576908" cy="576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Colgate Total Toothpaste, Professional Clean Gel, 150 g: Amazon.sg: Health  &amp; Personal Care">
              <a:extLst>
                <a:ext uri="{FF2B5EF4-FFF2-40B4-BE49-F238E27FC236}">
                  <a16:creationId xmlns:a16="http://schemas.microsoft.com/office/drawing/2014/main" id="{5B3EA933-8C50-9E4C-A772-6EC462A66F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5481" y="1790907"/>
              <a:ext cx="576909" cy="5769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7EF24C6A-9DDF-C44E-90E9-98A487A0E3AA}"/>
                </a:ext>
              </a:extLst>
            </p:cNvPr>
            <p:cNvSpPr/>
            <p:nvPr/>
          </p:nvSpPr>
          <p:spPr>
            <a:xfrm rot="2387380">
              <a:off x="9697071" y="2334264"/>
              <a:ext cx="123650" cy="71590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5A2EFCFB-9940-BA40-BAE9-D98B64C65B08}"/>
                </a:ext>
              </a:extLst>
            </p:cNvPr>
            <p:cNvSpPr/>
            <p:nvPr/>
          </p:nvSpPr>
          <p:spPr>
            <a:xfrm rot="18885869">
              <a:off x="10252880" y="2315610"/>
              <a:ext cx="123650" cy="71590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9F10D9-3D16-2146-8206-F1D0966E924B}"/>
                </a:ext>
              </a:extLst>
            </p:cNvPr>
            <p:cNvSpPr txBox="1"/>
            <p:nvPr/>
          </p:nvSpPr>
          <p:spPr>
            <a:xfrm>
              <a:off x="9538817" y="1538979"/>
              <a:ext cx="9813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Item Ratings</a:t>
              </a:r>
            </a:p>
          </p:txBody>
        </p:sp>
        <p:pic>
          <p:nvPicPr>
            <p:cNvPr id="2052" name="Picture 4" descr="Tiger Balm Mosquito Repellent Patch 10s– Lim Siang Huat e-Store">
              <a:extLst>
                <a:ext uri="{FF2B5EF4-FFF2-40B4-BE49-F238E27FC236}">
                  <a16:creationId xmlns:a16="http://schemas.microsoft.com/office/drawing/2014/main" id="{38B68838-57BF-F84E-814C-A2293B672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50542" y="4438269"/>
              <a:ext cx="689134" cy="6891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Up Arrow 11">
              <a:extLst>
                <a:ext uri="{FF2B5EF4-FFF2-40B4-BE49-F238E27FC236}">
                  <a16:creationId xmlns:a16="http://schemas.microsoft.com/office/drawing/2014/main" id="{B5F47BD6-E959-8141-81DA-BD3C2E204F39}"/>
                </a:ext>
              </a:extLst>
            </p:cNvPr>
            <p:cNvSpPr/>
            <p:nvPr/>
          </p:nvSpPr>
          <p:spPr>
            <a:xfrm rot="18679080">
              <a:off x="9698815" y="3849605"/>
              <a:ext cx="145324" cy="67649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E446139-61A1-D04E-B3B9-9B22FB29F3FA}"/>
                </a:ext>
              </a:extLst>
            </p:cNvPr>
            <p:cNvSpPr txBox="1"/>
            <p:nvPr/>
          </p:nvSpPr>
          <p:spPr>
            <a:xfrm>
              <a:off x="8450186" y="4147804"/>
              <a:ext cx="1300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Recommendation</a:t>
              </a:r>
            </a:p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Score</a:t>
              </a:r>
            </a:p>
          </p:txBody>
        </p: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80A4D9BA-F00F-CD48-AF29-064C5564BC73}"/>
                </a:ext>
              </a:extLst>
            </p:cNvPr>
            <p:cNvSpPr/>
            <p:nvPr/>
          </p:nvSpPr>
          <p:spPr>
            <a:xfrm rot="2120866" flipH="1">
              <a:off x="10407879" y="3824606"/>
              <a:ext cx="117863" cy="6860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8" name="Table 18">
            <a:extLst>
              <a:ext uri="{FF2B5EF4-FFF2-40B4-BE49-F238E27FC236}">
                <a16:creationId xmlns:a16="http://schemas.microsoft.com/office/drawing/2014/main" id="{4383DC9F-1A0F-4048-A846-1BA423B24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056946"/>
              </p:ext>
            </p:extLst>
          </p:nvPr>
        </p:nvGraphicFramePr>
        <p:xfrm>
          <a:off x="800331" y="2199619"/>
          <a:ext cx="343638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509">
                  <a:extLst>
                    <a:ext uri="{9D8B030D-6E8A-4147-A177-3AD203B41FA5}">
                      <a16:colId xmlns:a16="http://schemas.microsoft.com/office/drawing/2014/main" val="1732476742"/>
                    </a:ext>
                  </a:extLst>
                </a:gridCol>
                <a:gridCol w="1595120">
                  <a:extLst>
                    <a:ext uri="{9D8B030D-6E8A-4147-A177-3AD203B41FA5}">
                      <a16:colId xmlns:a16="http://schemas.microsoft.com/office/drawing/2014/main" val="1460336040"/>
                    </a:ext>
                  </a:extLst>
                </a:gridCol>
                <a:gridCol w="873760">
                  <a:extLst>
                    <a:ext uri="{9D8B030D-6E8A-4147-A177-3AD203B41FA5}">
                      <a16:colId xmlns:a16="http://schemas.microsoft.com/office/drawing/2014/main" val="24400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Qty Purchased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358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388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553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81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31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71450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C70F72-F5B1-7145-8FA3-99F9E19D8DBA}"/>
              </a:ext>
            </a:extLst>
          </p:cNvPr>
          <p:cNvSpPr txBox="1"/>
          <p:nvPr/>
        </p:nvSpPr>
        <p:spPr>
          <a:xfrm>
            <a:off x="737071" y="183773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Implicit Ratings</a:t>
            </a:r>
          </a:p>
        </p:txBody>
      </p:sp>
      <p:pic>
        <p:nvPicPr>
          <p:cNvPr id="21" name="Picture 20" descr="A picture containing table&#10;&#10;Description automatically generated">
            <a:extLst>
              <a:ext uri="{FF2B5EF4-FFF2-40B4-BE49-F238E27FC236}">
                <a16:creationId xmlns:a16="http://schemas.microsoft.com/office/drawing/2014/main" id="{161E96F3-0DD5-6D48-83A9-98DECFD285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7759" y="2199598"/>
            <a:ext cx="3594966" cy="330278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D02149F-5B20-F745-B7F8-E54052D660CD}"/>
              </a:ext>
            </a:extLst>
          </p:cNvPr>
          <p:cNvSpPr txBox="1"/>
          <p:nvPr/>
        </p:nvSpPr>
        <p:spPr>
          <a:xfrm>
            <a:off x="4415544" y="1848456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Companies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D71AB5-503F-0A45-A91A-E7A6BC84D173}"/>
              </a:ext>
            </a:extLst>
          </p:cNvPr>
          <p:cNvSpPr txBox="1"/>
          <p:nvPr/>
        </p:nvSpPr>
        <p:spPr>
          <a:xfrm>
            <a:off x="6619748" y="1830266"/>
            <a:ext cx="169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Similarity score</a:t>
            </a:r>
          </a:p>
        </p:txBody>
      </p:sp>
    </p:spTree>
    <p:extLst>
      <p:ext uri="{BB962C8B-B14F-4D97-AF65-F5344CB8AC3E}">
        <p14:creationId xmlns:p14="http://schemas.microsoft.com/office/powerpoint/2010/main" val="779597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776A4-34A4-0B40-A2AB-3B12D1270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USER-based collaborative filtering</a:t>
            </a:r>
          </a:p>
        </p:txBody>
      </p:sp>
      <p:pic>
        <p:nvPicPr>
          <p:cNvPr id="20" name="Picture 19" descr="Table&#10;&#10;Description automatically generated">
            <a:extLst>
              <a:ext uri="{FF2B5EF4-FFF2-40B4-BE49-F238E27FC236}">
                <a16:creationId xmlns:a16="http://schemas.microsoft.com/office/drawing/2014/main" id="{517A889D-218E-2746-86F2-DF3136A9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382" y="1553963"/>
            <a:ext cx="4765978" cy="392537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0E068C7-72B1-F149-94D6-C48AE9A49CDF}"/>
              </a:ext>
            </a:extLst>
          </p:cNvPr>
          <p:cNvSpPr txBox="1"/>
          <p:nvPr/>
        </p:nvSpPr>
        <p:spPr>
          <a:xfrm>
            <a:off x="860489" y="2385130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Recommended Items: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F185B91-6149-9B43-ACFF-AFBE3220B0DE}"/>
              </a:ext>
            </a:extLst>
          </p:cNvPr>
          <p:cNvSpPr/>
          <p:nvPr/>
        </p:nvSpPr>
        <p:spPr>
          <a:xfrm>
            <a:off x="870321" y="2966326"/>
            <a:ext cx="4547253" cy="730603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Colgate Maximum Cavity Protection Fresh Cool Mint Toothpaste 175g">
            <a:extLst>
              <a:ext uri="{FF2B5EF4-FFF2-40B4-BE49-F238E27FC236}">
                <a16:creationId xmlns:a16="http://schemas.microsoft.com/office/drawing/2014/main" id="{37EBCAB3-626A-4D46-AA55-903452856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204" y="2967922"/>
            <a:ext cx="1397909" cy="139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iger Balm Mosquito Repellent Patch 10s– Lim Siang Huat e-Store">
            <a:extLst>
              <a:ext uri="{FF2B5EF4-FFF2-40B4-BE49-F238E27FC236}">
                <a16:creationId xmlns:a16="http://schemas.microsoft.com/office/drawing/2014/main" id="{5B192EF6-1CC2-FC4C-89D8-35CF0B0B2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724" y="2966326"/>
            <a:ext cx="1397910" cy="139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Kirei Kirei Anti Bacterial + Antiseptic Agent Foaming Hand Soap Original  Refill 200ml - Hand Wash - Personal Care">
            <a:extLst>
              <a:ext uri="{FF2B5EF4-FFF2-40B4-BE49-F238E27FC236}">
                <a16:creationId xmlns:a16="http://schemas.microsoft.com/office/drawing/2014/main" id="{EA785A94-9A86-1C4C-847E-E1E7FC15D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45" y="2966326"/>
            <a:ext cx="1397909" cy="139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439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776A4-34A4-0B40-A2AB-3B12D1270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collaborative filtering with SVD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D19A67C-8F3A-314A-B9C9-875105571AC5}"/>
              </a:ext>
            </a:extLst>
          </p:cNvPr>
          <p:cNvGrpSpPr/>
          <p:nvPr/>
        </p:nvGrpSpPr>
        <p:grpSpPr>
          <a:xfrm>
            <a:off x="806245" y="2267128"/>
            <a:ext cx="4181797" cy="2678497"/>
            <a:chOff x="875071" y="2113934"/>
            <a:chExt cx="4699819" cy="283169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2E5DA3B-D43E-3B43-A426-2DA30A1888D5}"/>
                </a:ext>
              </a:extLst>
            </p:cNvPr>
            <p:cNvSpPr/>
            <p:nvPr/>
          </p:nvSpPr>
          <p:spPr>
            <a:xfrm>
              <a:off x="2163097" y="2113934"/>
              <a:ext cx="2133600" cy="97339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92 Companies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E6C4CAA-C03D-624D-B903-27A04AD744F9}"/>
                </a:ext>
              </a:extLst>
            </p:cNvPr>
            <p:cNvSpPr/>
            <p:nvPr/>
          </p:nvSpPr>
          <p:spPr>
            <a:xfrm>
              <a:off x="875071" y="4001729"/>
              <a:ext cx="4699819" cy="943897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528 Items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93F6B9BB-D75D-9B41-ABA1-3BA5A4ED7004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 flipH="1">
              <a:off x="1268361" y="2944777"/>
              <a:ext cx="1207194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7EDAD52-3F0C-7F4C-B608-D1405FF1871E}"/>
                </a:ext>
              </a:extLst>
            </p:cNvPr>
            <p:cNvCxnSpPr>
              <a:stCxn id="4" idx="3"/>
            </p:cNvCxnSpPr>
            <p:nvPr/>
          </p:nvCxnSpPr>
          <p:spPr>
            <a:xfrm flipH="1">
              <a:off x="1612490" y="2944777"/>
              <a:ext cx="863065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8DD6E3A-899A-AF4D-9074-3A1B9A8709E8}"/>
                </a:ext>
              </a:extLst>
            </p:cNvPr>
            <p:cNvCxnSpPr>
              <a:stCxn id="4" idx="3"/>
            </p:cNvCxnSpPr>
            <p:nvPr/>
          </p:nvCxnSpPr>
          <p:spPr>
            <a:xfrm flipH="1">
              <a:off x="1995948" y="2944777"/>
              <a:ext cx="479607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9C1EB9B-74B6-6149-B278-25C38E355E14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2475555" y="2944777"/>
              <a:ext cx="2135774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90F497B-BFEF-E74F-8FC6-48B6BF3E6E9E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2475555" y="2944777"/>
              <a:ext cx="2607722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1437633-0706-674F-894E-347C7660C4B6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2475555" y="2944777"/>
              <a:ext cx="1663826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10EC8D7-925F-6246-A5BB-6247868C8A62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1297858" y="3087327"/>
              <a:ext cx="1932039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874D3D9-6E10-E84E-9E15-2A6E81C1BE09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1612490" y="3087327"/>
              <a:ext cx="1617407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1EDED69-456E-3A41-B4CF-F35DA32B5A13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2003607" y="3087327"/>
              <a:ext cx="1226290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4DBB2AB-F011-8B4D-8E10-30A6B733016A}"/>
                </a:ext>
              </a:extLst>
            </p:cNvPr>
            <p:cNvCxnSpPr>
              <a:stCxn id="4" idx="4"/>
            </p:cNvCxnSpPr>
            <p:nvPr/>
          </p:nvCxnSpPr>
          <p:spPr>
            <a:xfrm>
              <a:off x="3229897" y="3087327"/>
              <a:ext cx="909484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E35F6F6-1A87-684E-AE9C-CA86A8F803F3}"/>
                </a:ext>
              </a:extLst>
            </p:cNvPr>
            <p:cNvCxnSpPr>
              <a:stCxn id="4" idx="4"/>
            </p:cNvCxnSpPr>
            <p:nvPr/>
          </p:nvCxnSpPr>
          <p:spPr>
            <a:xfrm>
              <a:off x="3229897" y="3087327"/>
              <a:ext cx="1379258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0FE2F1E-B29B-D045-9CD3-E8F4C10EBDD4}"/>
                </a:ext>
              </a:extLst>
            </p:cNvPr>
            <p:cNvCxnSpPr>
              <a:cxnSpLocks/>
              <a:stCxn id="4" idx="4"/>
            </p:cNvCxnSpPr>
            <p:nvPr/>
          </p:nvCxnSpPr>
          <p:spPr>
            <a:xfrm>
              <a:off x="3229897" y="3087327"/>
              <a:ext cx="1853380" cy="91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087D2B2-E597-E34D-A6CF-11BB67CC4DC7}"/>
                </a:ext>
              </a:extLst>
            </p:cNvPr>
            <p:cNvCxnSpPr>
              <a:stCxn id="4" idx="5"/>
            </p:cNvCxnSpPr>
            <p:nvPr/>
          </p:nvCxnSpPr>
          <p:spPr>
            <a:xfrm>
              <a:off x="3984239" y="2944777"/>
              <a:ext cx="1099038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EB9B0E2-840E-2A4A-B380-57EBD987560C}"/>
                </a:ext>
              </a:extLst>
            </p:cNvPr>
            <p:cNvCxnSpPr>
              <a:stCxn id="4" idx="5"/>
            </p:cNvCxnSpPr>
            <p:nvPr/>
          </p:nvCxnSpPr>
          <p:spPr>
            <a:xfrm>
              <a:off x="3984239" y="2944777"/>
              <a:ext cx="624916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43054E8-C423-6C47-B734-07AAECA0367C}"/>
                </a:ext>
              </a:extLst>
            </p:cNvPr>
            <p:cNvCxnSpPr>
              <a:cxnSpLocks/>
              <a:stCxn id="4" idx="5"/>
            </p:cNvCxnSpPr>
            <p:nvPr/>
          </p:nvCxnSpPr>
          <p:spPr>
            <a:xfrm>
              <a:off x="3984239" y="2944777"/>
              <a:ext cx="77571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382C362-59F5-7A44-AFB4-0FF46CDE9664}"/>
                </a:ext>
              </a:extLst>
            </p:cNvPr>
            <p:cNvCxnSpPr>
              <a:stCxn id="4" idx="5"/>
            </p:cNvCxnSpPr>
            <p:nvPr/>
          </p:nvCxnSpPr>
          <p:spPr>
            <a:xfrm flipH="1">
              <a:off x="2044022" y="2944777"/>
              <a:ext cx="1940217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5F4549E0-A6A1-ED42-87D9-95272727A45C}"/>
                </a:ext>
              </a:extLst>
            </p:cNvPr>
            <p:cNvCxnSpPr>
              <a:stCxn id="4" idx="5"/>
            </p:cNvCxnSpPr>
            <p:nvPr/>
          </p:nvCxnSpPr>
          <p:spPr>
            <a:xfrm flipH="1">
              <a:off x="1661676" y="2944777"/>
              <a:ext cx="2322563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14E6EAA8-0A65-F842-8B27-F288ECC08669}"/>
                </a:ext>
              </a:extLst>
            </p:cNvPr>
            <p:cNvCxnSpPr>
              <a:stCxn id="4" idx="5"/>
            </p:cNvCxnSpPr>
            <p:nvPr/>
          </p:nvCxnSpPr>
          <p:spPr>
            <a:xfrm flipH="1">
              <a:off x="1315361" y="2944777"/>
              <a:ext cx="2668878" cy="1056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Snip Diagonal Corner of Rectangle 43">
              <a:extLst>
                <a:ext uri="{FF2B5EF4-FFF2-40B4-BE49-F238E27FC236}">
                  <a16:creationId xmlns:a16="http://schemas.microsoft.com/office/drawing/2014/main" id="{14E4F145-C062-5E42-8FF3-DAA6C832B218}"/>
                </a:ext>
              </a:extLst>
            </p:cNvPr>
            <p:cNvSpPr/>
            <p:nvPr/>
          </p:nvSpPr>
          <p:spPr>
            <a:xfrm>
              <a:off x="2363546" y="3404418"/>
              <a:ext cx="1596100" cy="513752"/>
            </a:xfrm>
            <a:prstGeom prst="snip2DiagRect">
              <a:avLst/>
            </a:prstGeom>
            <a:solidFill>
              <a:schemeClr val="accent1">
                <a:alpha val="5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48,576 links</a:t>
              </a:r>
            </a:p>
          </p:txBody>
        </p:sp>
      </p:grpSp>
      <p:sp>
        <p:nvSpPr>
          <p:cNvPr id="45" name="Striped Right Arrow 44">
            <a:extLst>
              <a:ext uri="{FF2B5EF4-FFF2-40B4-BE49-F238E27FC236}">
                <a16:creationId xmlns:a16="http://schemas.microsoft.com/office/drawing/2014/main" id="{44D75F2D-047A-E342-A4A2-103A751F59A9}"/>
              </a:ext>
            </a:extLst>
          </p:cNvPr>
          <p:cNvSpPr/>
          <p:nvPr/>
        </p:nvSpPr>
        <p:spPr>
          <a:xfrm>
            <a:off x="4856685" y="3119096"/>
            <a:ext cx="1179871" cy="45720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3E7B722-AF3F-5742-8086-E730F3B8D51E}"/>
              </a:ext>
            </a:extLst>
          </p:cNvPr>
          <p:cNvGrpSpPr/>
          <p:nvPr/>
        </p:nvGrpSpPr>
        <p:grpSpPr>
          <a:xfrm>
            <a:off x="6103080" y="1661652"/>
            <a:ext cx="4379639" cy="3771539"/>
            <a:chOff x="6614356" y="1723102"/>
            <a:chExt cx="4699819" cy="3769082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85E84E4-3213-5346-BCCB-6AD940BB3297}"/>
                </a:ext>
              </a:extLst>
            </p:cNvPr>
            <p:cNvSpPr/>
            <p:nvPr/>
          </p:nvSpPr>
          <p:spPr>
            <a:xfrm>
              <a:off x="7895303" y="1723102"/>
              <a:ext cx="2133600" cy="97339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92 Companies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BBC186F8-1A2E-3847-999A-9EBF7457F13B}"/>
                </a:ext>
              </a:extLst>
            </p:cNvPr>
            <p:cNvSpPr/>
            <p:nvPr/>
          </p:nvSpPr>
          <p:spPr>
            <a:xfrm>
              <a:off x="6614356" y="4548287"/>
              <a:ext cx="4699819" cy="943897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528 Items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8BE93C3-723C-5047-9E47-4D601A6EA790}"/>
                </a:ext>
              </a:extLst>
            </p:cNvPr>
            <p:cNvSpPr/>
            <p:nvPr/>
          </p:nvSpPr>
          <p:spPr>
            <a:xfrm>
              <a:off x="8277673" y="3347697"/>
              <a:ext cx="1368859" cy="46089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20 Features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8031A385-BF4A-2244-BCC8-C34E23422A24}"/>
                </a:ext>
              </a:extLst>
            </p:cNvPr>
            <p:cNvCxnSpPr/>
            <p:nvPr/>
          </p:nvCxnSpPr>
          <p:spPr>
            <a:xfrm flipH="1">
              <a:off x="8347587" y="2696495"/>
              <a:ext cx="285136" cy="65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D5ABD41-C161-7B42-BE0D-1BC7E70D73BD}"/>
                </a:ext>
              </a:extLst>
            </p:cNvPr>
            <p:cNvCxnSpPr/>
            <p:nvPr/>
          </p:nvCxnSpPr>
          <p:spPr>
            <a:xfrm flipH="1">
              <a:off x="8563898" y="2696495"/>
              <a:ext cx="78657" cy="65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29288A2-2D10-E94E-8967-9CB55B29CA9F}"/>
                </a:ext>
              </a:extLst>
            </p:cNvPr>
            <p:cNvCxnSpPr/>
            <p:nvPr/>
          </p:nvCxnSpPr>
          <p:spPr>
            <a:xfrm>
              <a:off x="8642555" y="2696495"/>
              <a:ext cx="904568" cy="65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58BFAF4-B3D5-2141-BA46-563B0816CD31}"/>
                </a:ext>
              </a:extLst>
            </p:cNvPr>
            <p:cNvCxnSpPr/>
            <p:nvPr/>
          </p:nvCxnSpPr>
          <p:spPr>
            <a:xfrm>
              <a:off x="8642555" y="2706327"/>
              <a:ext cx="570271" cy="624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592347F9-74DD-FE4E-AD06-DDDA0B1DE411}"/>
                </a:ext>
              </a:extLst>
            </p:cNvPr>
            <p:cNvCxnSpPr/>
            <p:nvPr/>
          </p:nvCxnSpPr>
          <p:spPr>
            <a:xfrm>
              <a:off x="9409471" y="2696495"/>
              <a:ext cx="137652" cy="63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5E424B44-7063-6644-AB09-618297C41D28}"/>
                </a:ext>
              </a:extLst>
            </p:cNvPr>
            <p:cNvCxnSpPr/>
            <p:nvPr/>
          </p:nvCxnSpPr>
          <p:spPr>
            <a:xfrm flipH="1">
              <a:off x="9212826" y="2696495"/>
              <a:ext cx="196645" cy="63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A4A2CAC6-F60C-E543-BDA8-071AB4435372}"/>
                </a:ext>
              </a:extLst>
            </p:cNvPr>
            <p:cNvCxnSpPr/>
            <p:nvPr/>
          </p:nvCxnSpPr>
          <p:spPr>
            <a:xfrm flipH="1">
              <a:off x="8603226" y="2696495"/>
              <a:ext cx="806245" cy="63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91EB5C7-8B5C-7047-80AA-C279A7F6C5A7}"/>
                </a:ext>
              </a:extLst>
            </p:cNvPr>
            <p:cNvCxnSpPr/>
            <p:nvPr/>
          </p:nvCxnSpPr>
          <p:spPr>
            <a:xfrm flipH="1">
              <a:off x="8347587" y="2696495"/>
              <a:ext cx="1061884" cy="63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2D00825A-E55C-5749-9844-D99E4145F25B}"/>
                </a:ext>
              </a:extLst>
            </p:cNvPr>
            <p:cNvCxnSpPr/>
            <p:nvPr/>
          </p:nvCxnSpPr>
          <p:spPr>
            <a:xfrm flipH="1">
              <a:off x="6941574" y="3808592"/>
              <a:ext cx="1406013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16610358-A2C9-6A4B-B3D3-497648EF0197}"/>
                </a:ext>
              </a:extLst>
            </p:cNvPr>
            <p:cNvCxnSpPr/>
            <p:nvPr/>
          </p:nvCxnSpPr>
          <p:spPr>
            <a:xfrm flipH="1">
              <a:off x="7610168" y="3808592"/>
              <a:ext cx="737419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6D12F1FB-2AF7-0C49-BB8A-5E1D233CDEC7}"/>
                </a:ext>
              </a:extLst>
            </p:cNvPr>
            <p:cNvCxnSpPr/>
            <p:nvPr/>
          </p:nvCxnSpPr>
          <p:spPr>
            <a:xfrm>
              <a:off x="8347587" y="3808592"/>
              <a:ext cx="2546555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94083CFF-1963-3240-99FB-1A5CEC1B917D}"/>
                </a:ext>
              </a:extLst>
            </p:cNvPr>
            <p:cNvCxnSpPr/>
            <p:nvPr/>
          </p:nvCxnSpPr>
          <p:spPr>
            <a:xfrm>
              <a:off x="8347587" y="3808592"/>
              <a:ext cx="1681316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7005B1C9-B7FC-3048-B47E-55C7EDB85EE7}"/>
                </a:ext>
              </a:extLst>
            </p:cNvPr>
            <p:cNvCxnSpPr/>
            <p:nvPr/>
          </p:nvCxnSpPr>
          <p:spPr>
            <a:xfrm flipH="1">
              <a:off x="6941574" y="3808592"/>
              <a:ext cx="2536723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2A727946-6ACE-7244-9207-B313F76A203E}"/>
                </a:ext>
              </a:extLst>
            </p:cNvPr>
            <p:cNvCxnSpPr/>
            <p:nvPr/>
          </p:nvCxnSpPr>
          <p:spPr>
            <a:xfrm flipH="1">
              <a:off x="7644580" y="3808592"/>
              <a:ext cx="1833717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1CAE8AB4-93A3-394B-AB92-774C588BE039}"/>
                </a:ext>
              </a:extLst>
            </p:cNvPr>
            <p:cNvCxnSpPr/>
            <p:nvPr/>
          </p:nvCxnSpPr>
          <p:spPr>
            <a:xfrm>
              <a:off x="9478297" y="3808592"/>
              <a:ext cx="550606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71831038-3DB0-3A4D-98B5-11EB5CAC593C}"/>
                </a:ext>
              </a:extLst>
            </p:cNvPr>
            <p:cNvCxnSpPr/>
            <p:nvPr/>
          </p:nvCxnSpPr>
          <p:spPr>
            <a:xfrm>
              <a:off x="9478297" y="3808592"/>
              <a:ext cx="1415845" cy="739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Snip Diagonal Corner of Rectangle 80">
              <a:extLst>
                <a:ext uri="{FF2B5EF4-FFF2-40B4-BE49-F238E27FC236}">
                  <a16:creationId xmlns:a16="http://schemas.microsoft.com/office/drawing/2014/main" id="{EC640DF9-0C50-AF40-88F2-1A3E28B5F34F}"/>
                </a:ext>
              </a:extLst>
            </p:cNvPr>
            <p:cNvSpPr/>
            <p:nvPr/>
          </p:nvSpPr>
          <p:spPr>
            <a:xfrm>
              <a:off x="8298426" y="2843179"/>
              <a:ext cx="1308784" cy="343081"/>
            </a:xfrm>
            <a:prstGeom prst="snip2DiagRect">
              <a:avLst>
                <a:gd name="adj1" fmla="val 27807"/>
                <a:gd name="adj2" fmla="val 16667"/>
              </a:avLst>
            </a:prstGeom>
            <a:solidFill>
              <a:schemeClr val="accent1">
                <a:alpha val="5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1,840 links</a:t>
              </a:r>
            </a:p>
          </p:txBody>
        </p:sp>
        <p:sp>
          <p:nvSpPr>
            <p:cNvPr id="82" name="Snip Diagonal Corner of Rectangle 81">
              <a:extLst>
                <a:ext uri="{FF2B5EF4-FFF2-40B4-BE49-F238E27FC236}">
                  <a16:creationId xmlns:a16="http://schemas.microsoft.com/office/drawing/2014/main" id="{12F837C0-C2E7-A840-866C-15B186D34080}"/>
                </a:ext>
              </a:extLst>
            </p:cNvPr>
            <p:cNvSpPr/>
            <p:nvPr/>
          </p:nvSpPr>
          <p:spPr>
            <a:xfrm>
              <a:off x="8226864" y="4099441"/>
              <a:ext cx="1410929" cy="366861"/>
            </a:xfrm>
            <a:prstGeom prst="snip2DiagRect">
              <a:avLst>
                <a:gd name="adj1" fmla="val 27807"/>
                <a:gd name="adj2" fmla="val 16667"/>
              </a:avLst>
            </a:prstGeom>
            <a:solidFill>
              <a:schemeClr val="accent1">
                <a:alpha val="5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10,560 links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76B3D3D6-2EA0-2C43-8392-EC1A7A3B43E3}"/>
              </a:ext>
            </a:extLst>
          </p:cNvPr>
          <p:cNvSpPr txBox="1"/>
          <p:nvPr/>
        </p:nvSpPr>
        <p:spPr>
          <a:xfrm>
            <a:off x="8937855" y="274976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4F4AFDC-CBB8-264B-BC34-22A45AFD5409}"/>
              </a:ext>
            </a:extLst>
          </p:cNvPr>
          <p:cNvSpPr txBox="1"/>
          <p:nvPr/>
        </p:nvSpPr>
        <p:spPr>
          <a:xfrm>
            <a:off x="8892043" y="3333237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sigma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031C28A-587D-7F4F-95F1-08BA396607A0}"/>
              </a:ext>
            </a:extLst>
          </p:cNvPr>
          <p:cNvSpPr txBox="1"/>
          <p:nvPr/>
        </p:nvSpPr>
        <p:spPr>
          <a:xfrm>
            <a:off x="8948264" y="4039540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Vt</a:t>
            </a:r>
          </a:p>
        </p:txBody>
      </p:sp>
    </p:spTree>
    <p:extLst>
      <p:ext uri="{BB962C8B-B14F-4D97-AF65-F5344CB8AC3E}">
        <p14:creationId xmlns:p14="http://schemas.microsoft.com/office/powerpoint/2010/main" val="3100537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C98FA-0173-4441-A701-62C0B8FE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FD6B7-BFAE-A442-9B92-8A6352D99C1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1800071"/>
            <a:ext cx="4209737" cy="3311189"/>
          </a:xfrm>
        </p:spPr>
        <p:txBody>
          <a:bodyPr>
            <a:normAutofit fontScale="92500" lnSpcReduction="10000"/>
          </a:bodyPr>
          <a:lstStyle/>
          <a:p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Build a recommender system for their wholesale customers</a:t>
            </a:r>
          </a:p>
          <a:p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Increase sales revenue through </a:t>
            </a:r>
          </a:p>
          <a:p>
            <a:pPr lvl="1">
              <a:buFont typeface="Wingdings" pitchFamily="2" charset="2"/>
              <a:buChar char="Ø"/>
            </a:pPr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quantity (sales volume)</a:t>
            </a:r>
          </a:p>
          <a:p>
            <a:pPr lvl="1">
              <a:buFont typeface="Wingdings" pitchFamily="2" charset="2"/>
              <a:buChar char="Ø"/>
            </a:pPr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profit margin</a:t>
            </a:r>
          </a:p>
          <a:p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Case Study</a:t>
            </a:r>
          </a:p>
          <a:p>
            <a:pPr lvl="1">
              <a:buFont typeface="Wingdings" pitchFamily="2" charset="2"/>
              <a:buChar char="Ø"/>
            </a:pPr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Company: PINK BEAUTY</a:t>
            </a:r>
          </a:p>
          <a:p>
            <a:pPr lvl="1">
              <a:buFont typeface="Wingdings" pitchFamily="2" charset="2"/>
              <a:buChar char="Ø"/>
            </a:pPr>
            <a:r>
              <a:rPr lang="en-US" cap="none" dirty="0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Item: </a:t>
            </a:r>
            <a:r>
              <a:rPr lang="en-SG" cap="none" dirty="0" err="1">
                <a:latin typeface="Impact" panose="020B0806030902050204" pitchFamily="34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K</a:t>
            </a:r>
            <a:r>
              <a:rPr lang="en-SG" cap="none" dirty="0" err="1"/>
              <a:t>irei</a:t>
            </a:r>
            <a:r>
              <a:rPr lang="en-SG" cap="none" dirty="0"/>
              <a:t> </a:t>
            </a:r>
            <a:r>
              <a:rPr lang="en-SG" cap="none" dirty="0" err="1"/>
              <a:t>Kirei</a:t>
            </a:r>
            <a:r>
              <a:rPr lang="en-SG" cap="none" dirty="0"/>
              <a:t> Body Soap Refreshing Grape 600ml</a:t>
            </a:r>
            <a:endParaRPr lang="en-US" cap="none" dirty="0">
              <a:latin typeface="Impact" panose="020B0806030902050204" pitchFamily="34" charset="0"/>
              <a:ea typeface="Arial Unicode MS" panose="020B0604020202020204" pitchFamily="34" charset="-128"/>
              <a:cs typeface="Angsana New" panose="02020603050405020304" pitchFamily="18" charset="-34"/>
            </a:endParaRPr>
          </a:p>
        </p:txBody>
      </p:sp>
      <p:pic>
        <p:nvPicPr>
          <p:cNvPr id="1026" name="Picture 2" descr="What defines a successful sales strategy in the Fourth Industrial  Revolution?">
            <a:extLst>
              <a:ext uri="{FF2B5EF4-FFF2-40B4-BE49-F238E27FC236}">
                <a16:creationId xmlns:a16="http://schemas.microsoft.com/office/drawing/2014/main" id="{87F34AC5-B0F5-4343-9909-48E5DC04B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524" y="1837765"/>
            <a:ext cx="4414920" cy="331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k Beauty | Beauty Retails Brand in Singapore">
            <a:extLst>
              <a:ext uri="{FF2B5EF4-FFF2-40B4-BE49-F238E27FC236}">
                <a16:creationId xmlns:a16="http://schemas.microsoft.com/office/drawing/2014/main" id="{88E4071A-3A3A-6541-8880-374D909C5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600" y="1807435"/>
            <a:ext cx="16859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rei Kirei Foaming Body Wash Bottle 900ml or Refill 600ml (Single/Bundle)  🍇🍓🍊🍑 | Shopee Singapore">
            <a:extLst>
              <a:ext uri="{FF2B5EF4-FFF2-40B4-BE49-F238E27FC236}">
                <a16:creationId xmlns:a16="http://schemas.microsoft.com/office/drawing/2014/main" id="{F88389AC-E44A-F64B-8EEE-087B385F8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599" y="3463029"/>
            <a:ext cx="16859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865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776A4-34A4-0B40-A2AB-3B12D1270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collaborative filtering with SVD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0D258A85-3A8C-1B4A-A74A-6134F953F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291" y="1590843"/>
            <a:ext cx="4658904" cy="3934885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894AB2FB-4021-E240-912F-D81C292746B8}"/>
              </a:ext>
            </a:extLst>
          </p:cNvPr>
          <p:cNvSpPr txBox="1"/>
          <p:nvPr/>
        </p:nvSpPr>
        <p:spPr>
          <a:xfrm>
            <a:off x="891459" y="2444124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Recommended Items: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D3401BE-08F3-D240-9955-E64CD047F550}"/>
              </a:ext>
            </a:extLst>
          </p:cNvPr>
          <p:cNvSpPr/>
          <p:nvPr/>
        </p:nvSpPr>
        <p:spPr>
          <a:xfrm>
            <a:off x="919481" y="3044984"/>
            <a:ext cx="4547253" cy="730603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Colgate Total Professional Whitening Gel Toothpaste 150g | Pink Beauty">
            <a:extLst>
              <a:ext uri="{FF2B5EF4-FFF2-40B4-BE49-F238E27FC236}">
                <a16:creationId xmlns:a16="http://schemas.microsoft.com/office/drawing/2014/main" id="{E32A2902-5EDB-364A-B35E-09FCCDC06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965" y="3024437"/>
            <a:ext cx="1427684" cy="142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olgate Total Charcoal Deep Clean Paste Toothpaste 150g | Pink Beauty">
            <a:extLst>
              <a:ext uri="{FF2B5EF4-FFF2-40B4-BE49-F238E27FC236}">
                <a16:creationId xmlns:a16="http://schemas.microsoft.com/office/drawing/2014/main" id="{A6A4EE89-D948-2842-B073-5FCF1EEF0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499" y="3032088"/>
            <a:ext cx="1427684" cy="142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OLGATE, Total Professional Clean 150g | Watsons Malaysia">
            <a:extLst>
              <a:ext uri="{FF2B5EF4-FFF2-40B4-BE49-F238E27FC236}">
                <a16:creationId xmlns:a16="http://schemas.microsoft.com/office/drawing/2014/main" id="{0AE06629-8140-5145-A2DD-0B6756AE1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2933" y="3024437"/>
            <a:ext cx="1427684" cy="142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74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0C1-62C3-9645-ADCC-8DE3C73A9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model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8294034-5A16-4447-AC41-29FBA46E2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00" y="1606485"/>
            <a:ext cx="6079690" cy="3868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34C95E-89BC-5E4C-9340-D45BF77145AE}"/>
              </a:ext>
            </a:extLst>
          </p:cNvPr>
          <p:cNvSpPr txBox="1"/>
          <p:nvPr/>
        </p:nvSpPr>
        <p:spPr>
          <a:xfrm>
            <a:off x="856734" y="2420974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Recommended Items: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0232F8-1661-AF42-B1E1-F0DA52314344}"/>
              </a:ext>
            </a:extLst>
          </p:cNvPr>
          <p:cNvSpPr/>
          <p:nvPr/>
        </p:nvSpPr>
        <p:spPr>
          <a:xfrm>
            <a:off x="919481" y="3026130"/>
            <a:ext cx="5735843" cy="730603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Kirei Kirei Anti Bacterial + Antiseptic Agent Foaming Hand Soap Original  Refill 200ml - Hand Wash - Personal Care">
            <a:extLst>
              <a:ext uri="{FF2B5EF4-FFF2-40B4-BE49-F238E27FC236}">
                <a16:creationId xmlns:a16="http://schemas.microsoft.com/office/drawing/2014/main" id="{21AE6273-43DE-8B42-A09D-A5F8BB1E4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775" y="2957340"/>
            <a:ext cx="1397909" cy="139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KIREI KIREI, Anti-Bacterial Foaming Hand Soap Moisturizing Peach 200ml |  Watsons Singapore">
            <a:extLst>
              <a:ext uri="{FF2B5EF4-FFF2-40B4-BE49-F238E27FC236}">
                <a16:creationId xmlns:a16="http://schemas.microsoft.com/office/drawing/2014/main" id="{EA48E04D-D047-BA46-9694-272E8F73F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6541" y="2957339"/>
            <a:ext cx="1397909" cy="139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Simple Pure Soap Sensitive Skin Twin Pack 2x125G (Pack of 3) | Walmart  Canada">
            <a:extLst>
              <a:ext uri="{FF2B5EF4-FFF2-40B4-BE49-F238E27FC236}">
                <a16:creationId xmlns:a16="http://schemas.microsoft.com/office/drawing/2014/main" id="{19283DBF-D6A7-FD4E-A701-964D02C8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009" y="2954830"/>
            <a:ext cx="1400418" cy="140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Bent Up Arrow 9">
            <a:extLst>
              <a:ext uri="{FF2B5EF4-FFF2-40B4-BE49-F238E27FC236}">
                <a16:creationId xmlns:a16="http://schemas.microsoft.com/office/drawing/2014/main" id="{782CBC6F-D6B0-8849-8E58-EA0A89BDCD60}"/>
              </a:ext>
            </a:extLst>
          </p:cNvPr>
          <p:cNvSpPr/>
          <p:nvPr/>
        </p:nvSpPr>
        <p:spPr>
          <a:xfrm rot="10800000">
            <a:off x="5370195" y="1941757"/>
            <a:ext cx="1611630" cy="814489"/>
          </a:xfrm>
          <a:prstGeom prst="bentUpArrow">
            <a:avLst>
              <a:gd name="adj1" fmla="val 6757"/>
              <a:gd name="adj2" fmla="val 25000"/>
              <a:gd name="adj3" fmla="val 207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1DFC7B0-DC22-0741-890E-EF6393AD344F}"/>
              </a:ext>
            </a:extLst>
          </p:cNvPr>
          <p:cNvSpPr/>
          <p:nvPr/>
        </p:nvSpPr>
        <p:spPr>
          <a:xfrm>
            <a:off x="6981825" y="1688756"/>
            <a:ext cx="2550795" cy="5194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cb_score</a:t>
            </a:r>
            <a:r>
              <a:rPr lang="en-US" dirty="0"/>
              <a:t>   x   </a:t>
            </a:r>
            <a:r>
              <a:rPr lang="en-US" dirty="0" err="1"/>
              <a:t>cf_score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197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101CA-7816-724E-BC78-9563383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5" name="Table 21">
            <a:extLst>
              <a:ext uri="{FF2B5EF4-FFF2-40B4-BE49-F238E27FC236}">
                <a16:creationId xmlns:a16="http://schemas.microsoft.com/office/drawing/2014/main" id="{8BE3635E-C5F0-594E-834F-CA318E262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565175"/>
              </p:ext>
            </p:extLst>
          </p:nvPr>
        </p:nvGraphicFramePr>
        <p:xfrm>
          <a:off x="797697" y="1640057"/>
          <a:ext cx="10596606" cy="3830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216">
                  <a:extLst>
                    <a:ext uri="{9D8B030D-6E8A-4147-A177-3AD203B41FA5}">
                      <a16:colId xmlns:a16="http://schemas.microsoft.com/office/drawing/2014/main" val="1367443989"/>
                    </a:ext>
                  </a:extLst>
                </a:gridCol>
                <a:gridCol w="4226011">
                  <a:extLst>
                    <a:ext uri="{9D8B030D-6E8A-4147-A177-3AD203B41FA5}">
                      <a16:colId xmlns:a16="http://schemas.microsoft.com/office/drawing/2014/main" val="2131468674"/>
                    </a:ext>
                  </a:extLst>
                </a:gridCol>
                <a:gridCol w="3892379">
                  <a:extLst>
                    <a:ext uri="{9D8B030D-6E8A-4147-A177-3AD203B41FA5}">
                      <a16:colId xmlns:a16="http://schemas.microsoft.com/office/drawing/2014/main" val="3004072198"/>
                    </a:ext>
                  </a:extLst>
                </a:gridCol>
              </a:tblGrid>
              <a:tr h="579273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534787"/>
                  </a:ext>
                </a:extLst>
              </a:tr>
              <a:tr h="579273">
                <a:tc>
                  <a:txBody>
                    <a:bodyPr/>
                    <a:lstStyle/>
                    <a:p>
                      <a:r>
                        <a:rPr lang="en-US" sz="1600" dirty="0"/>
                        <a:t>Popularity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dirty="0"/>
                        <a:t>- Easy to 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Lacks personalization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060097"/>
                  </a:ext>
                </a:extLst>
              </a:tr>
              <a:tr h="723073">
                <a:tc>
                  <a:txBody>
                    <a:bodyPr/>
                    <a:lstStyle/>
                    <a:p>
                      <a:r>
                        <a:rPr lang="en-US" sz="1600" dirty="0"/>
                        <a:t>Content based </a:t>
                      </a:r>
                    </a:p>
                    <a:p>
                      <a:r>
                        <a:rPr lang="en-US" sz="1600" dirty="0"/>
                        <a:t>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Do not need information of other users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600" dirty="0"/>
                        <a:t>- Able to identify specific interest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Results are expected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113537"/>
                  </a:ext>
                </a:extLst>
              </a:tr>
              <a:tr h="790832">
                <a:tc>
                  <a:txBody>
                    <a:bodyPr/>
                    <a:lstStyle/>
                    <a:p>
                      <a:r>
                        <a:rPr lang="en-US" sz="1600" dirty="0"/>
                        <a:t>User-based Collaborative 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dirty="0"/>
                        <a:t>- Identify new interests for users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600" dirty="0"/>
                        <a:t>- No need for contextual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Cold-start problem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064134"/>
                  </a:ext>
                </a:extLst>
              </a:tr>
              <a:tr h="579273">
                <a:tc>
                  <a:txBody>
                    <a:bodyPr/>
                    <a:lstStyle/>
                    <a:p>
                      <a:r>
                        <a:rPr lang="en-US" sz="1600" dirty="0"/>
                        <a:t>Collaborative filtering with SVD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Reduce dimensionality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Latent factors difficult to understand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403383"/>
                  </a:ext>
                </a:extLst>
              </a:tr>
              <a:tr h="579273">
                <a:tc>
                  <a:txBody>
                    <a:bodyPr/>
                    <a:lstStyle/>
                    <a:p>
                      <a:r>
                        <a:rPr lang="en-US" sz="1600" dirty="0"/>
                        <a:t>Hybrid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</a:t>
                      </a:r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benefit from complementary advantages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 Too many variations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105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5399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101CA-7816-724E-BC78-9563383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3A48369-8BEE-8B4C-BCBA-29FBEF08A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900821"/>
              </p:ext>
            </p:extLst>
          </p:nvPr>
        </p:nvGraphicFramePr>
        <p:xfrm>
          <a:off x="821689" y="1945640"/>
          <a:ext cx="997811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4840">
                  <a:extLst>
                    <a:ext uri="{9D8B030D-6E8A-4147-A177-3AD203B41FA5}">
                      <a16:colId xmlns:a16="http://schemas.microsoft.com/office/drawing/2014/main" val="2768382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74670699"/>
                    </a:ext>
                  </a:extLst>
                </a:gridCol>
                <a:gridCol w="978999">
                  <a:extLst>
                    <a:ext uri="{9D8B030D-6E8A-4147-A177-3AD203B41FA5}">
                      <a16:colId xmlns:a16="http://schemas.microsoft.com/office/drawing/2014/main" val="2148383330"/>
                    </a:ext>
                  </a:extLst>
                </a:gridCol>
                <a:gridCol w="1124465">
                  <a:extLst>
                    <a:ext uri="{9D8B030D-6E8A-4147-A177-3AD203B41FA5}">
                      <a16:colId xmlns:a16="http://schemas.microsoft.com/office/drawing/2014/main" val="2663464304"/>
                    </a:ext>
                  </a:extLst>
                </a:gridCol>
                <a:gridCol w="1050325">
                  <a:extLst>
                    <a:ext uri="{9D8B030D-6E8A-4147-A177-3AD203B41FA5}">
                      <a16:colId xmlns:a16="http://schemas.microsoft.com/office/drawing/2014/main" val="2996483429"/>
                    </a:ext>
                  </a:extLst>
                </a:gridCol>
                <a:gridCol w="1075037">
                  <a:extLst>
                    <a:ext uri="{9D8B030D-6E8A-4147-A177-3AD203B41FA5}">
                      <a16:colId xmlns:a16="http://schemas.microsoft.com/office/drawing/2014/main" val="2128584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Item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Popularity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Hybrid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407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Kirei-Kirei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Handsoap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AB+Antiseptic</a:t>
                      </a:r>
                      <a:r>
                        <a:rPr lang="en-US" sz="1400" dirty="0"/>
                        <a:t> Agent Refill 200ml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165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Kirei-Kirei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Handsoap</a:t>
                      </a:r>
                      <a:r>
                        <a:rPr lang="en-US" sz="1400" dirty="0"/>
                        <a:t> AB Moist Peach Refill 200ml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977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Kirei-Kirei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Handsoap</a:t>
                      </a:r>
                      <a:r>
                        <a:rPr lang="en-US" sz="1400" dirty="0"/>
                        <a:t> AB Refreshing Grape Refill 200ml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896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Tiger Balm Mosquito Repellent Patch 10s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331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Colgate </a:t>
                      </a:r>
                      <a:r>
                        <a:rPr lang="en-US" sz="1400" dirty="0" err="1"/>
                        <a:t>Toal</a:t>
                      </a:r>
                      <a:r>
                        <a:rPr lang="en-US" sz="1400" dirty="0"/>
                        <a:t> 12 Clean Mint 150g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61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Colgate Total 12 Charcoal Deep Clean 150g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747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Simple Soap Bar </a:t>
                      </a:r>
                      <a:r>
                        <a:rPr lang="en-US" sz="1400" dirty="0" err="1"/>
                        <a:t>Twinpack</a:t>
                      </a:r>
                      <a:r>
                        <a:rPr lang="en-US" sz="1400" dirty="0"/>
                        <a:t> 2x125g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492794"/>
                  </a:ext>
                </a:extLst>
              </a:tr>
            </a:tbl>
          </a:graphicData>
        </a:graphic>
      </p:graphicFrame>
      <p:pic>
        <p:nvPicPr>
          <p:cNvPr id="8194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0381BA33-A019-3643-88D2-C439D7FA4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090" y="221742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51AED0EC-2281-324A-A7B2-350C39949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090" y="257104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3E986E9E-8C60-B14D-9D60-7EA0715B4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497" y="292466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DED3A71A-BAC9-BA43-A814-D41494A01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04" y="3368805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BF1D9D7C-1EEB-8944-A0FF-2069F2683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511" y="370937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1E1A7343-5AFB-1240-80A0-718FDD936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497" y="4067415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2D38DE8C-9551-564D-BBBB-50E512A98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93" y="221742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35C1280E-7845-8441-95EC-8CB0E4D18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862" y="221742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50CA527E-3F66-2642-A5C1-EA1525448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93" y="257104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3ED59A6E-9123-4045-8884-77A2F68E7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862" y="257104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F7C1EC9E-E1FE-DA48-A9EB-2EA8CC9EE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359" y="293751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AAED8883-772E-F240-AD18-59BFB64A2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93" y="3332891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AA06F6F5-FDC5-1B4C-8CEB-103A87536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744" y="370937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B2284980-AD79-8342-9A70-9BD93CAA4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744" y="4067415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815D6EDD-F112-4145-8351-12242C92D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93" y="4463505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ick Correct Icons - Download Free Vector Icons | Noun Project">
            <a:extLst>
              <a:ext uri="{FF2B5EF4-FFF2-40B4-BE49-F238E27FC236}">
                <a16:creationId xmlns:a16="http://schemas.microsoft.com/office/drawing/2014/main" id="{232DA9D5-98DE-CB43-947C-3242632FA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5323" y="4449180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25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8222E-28A5-9E41-BC4A-6BCEEF103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AE224-049E-FC43-BECA-F2AE3FDBBE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2017676"/>
            <a:ext cx="10394707" cy="331118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Limitations:</a:t>
            </a:r>
          </a:p>
          <a:p>
            <a:r>
              <a:rPr lang="en-US" cap="none" dirty="0"/>
              <a:t>Data is only available for July, August &amp; September 2020</a:t>
            </a:r>
          </a:p>
          <a:p>
            <a:r>
              <a:rPr lang="en-US" cap="none" dirty="0"/>
              <a:t>Inconsistency in data records</a:t>
            </a:r>
          </a:p>
          <a:p>
            <a:pPr marL="0" indent="0">
              <a:buNone/>
            </a:pPr>
            <a:r>
              <a:rPr lang="en-US" sz="2400" cap="none" dirty="0">
                <a:solidFill>
                  <a:schemeClr val="accent1">
                    <a:lumMod val="75000"/>
                  </a:schemeClr>
                </a:solidFill>
              </a:rPr>
              <a:t>FURTHER RESEARCH:</a:t>
            </a:r>
          </a:p>
          <a:p>
            <a:r>
              <a:rPr lang="en-US" cap="none" dirty="0"/>
              <a:t>Unit price as item features</a:t>
            </a:r>
          </a:p>
          <a:p>
            <a:r>
              <a:rPr lang="en-US" cap="none" dirty="0"/>
              <a:t>Collection of additional data such as RSP of products</a:t>
            </a:r>
          </a:p>
          <a:p>
            <a:r>
              <a:rPr lang="en-US" cap="none" dirty="0"/>
              <a:t>Trend of purchase over time</a:t>
            </a:r>
          </a:p>
          <a:p>
            <a:r>
              <a:rPr lang="en-US" cap="none" dirty="0"/>
              <a:t>Reviews for products from consumers</a:t>
            </a:r>
          </a:p>
        </p:txBody>
      </p:sp>
    </p:spTree>
    <p:extLst>
      <p:ext uri="{BB962C8B-B14F-4D97-AF65-F5344CB8AC3E}">
        <p14:creationId xmlns:p14="http://schemas.microsoft.com/office/powerpoint/2010/main" val="2001745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9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7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1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2" descr="India's FMCG retailers tap omnichannel - Retail in Asia">
            <a:extLst>
              <a:ext uri="{FF2B5EF4-FFF2-40B4-BE49-F238E27FC236}">
                <a16:creationId xmlns:a16="http://schemas.microsoft.com/office/drawing/2014/main" id="{4C2288EE-EC53-D24D-A2FB-70DAB7721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68" t="9091" r="-1" b="-1"/>
          <a:stretch/>
        </p:blipFill>
        <p:spPr bwMode="auto">
          <a:xfrm rot="21600000"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eform 9">
            <a:extLst>
              <a:ext uri="{FF2B5EF4-FFF2-40B4-BE49-F238E27FC236}">
                <a16:creationId xmlns:a16="http://schemas.microsoft.com/office/drawing/2014/main" id="{BE135C2E-C781-46AF-BE4C-9B57C07D9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8288" y="2698990"/>
            <a:ext cx="11338098" cy="3612111"/>
          </a:xfrm>
          <a:custGeom>
            <a:avLst/>
            <a:gdLst>
              <a:gd name="connsiteX0" fmla="*/ 0 w 11329257"/>
              <a:gd name="connsiteY0" fmla="*/ 1672253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0 w 11329257"/>
              <a:gd name="connsiteY4" fmla="*/ 1672253 h 3112578"/>
              <a:gd name="connsiteX0" fmla="*/ 8467 w 11329257"/>
              <a:gd name="connsiteY0" fmla="*/ 994919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8467 w 11329257"/>
              <a:gd name="connsiteY4" fmla="*/ 994919 h 3112578"/>
              <a:gd name="connsiteX0" fmla="*/ 814 w 11330070"/>
              <a:gd name="connsiteY0" fmla="*/ 732453 h 3112578"/>
              <a:gd name="connsiteX1" fmla="*/ 11202554 w 11330070"/>
              <a:gd name="connsiteY1" fmla="*/ 0 h 3112578"/>
              <a:gd name="connsiteX2" fmla="*/ 11330070 w 11330070"/>
              <a:gd name="connsiteY2" fmla="*/ 2508571 h 3112578"/>
              <a:gd name="connsiteX3" fmla="*/ 813 w 11330070"/>
              <a:gd name="connsiteY3" fmla="*/ 3112578 h 3112578"/>
              <a:gd name="connsiteX4" fmla="*/ 814 w 11330070"/>
              <a:gd name="connsiteY4" fmla="*/ 732453 h 3112578"/>
              <a:gd name="connsiteX0" fmla="*/ 375 w 11338098"/>
              <a:gd name="connsiteY0" fmla="*/ 622387 h 3112578"/>
              <a:gd name="connsiteX1" fmla="*/ 11210582 w 11338098"/>
              <a:gd name="connsiteY1" fmla="*/ 0 h 3112578"/>
              <a:gd name="connsiteX2" fmla="*/ 11338098 w 11338098"/>
              <a:gd name="connsiteY2" fmla="*/ 2508571 h 3112578"/>
              <a:gd name="connsiteX3" fmla="*/ 8841 w 11338098"/>
              <a:gd name="connsiteY3" fmla="*/ 3112578 h 3112578"/>
              <a:gd name="connsiteX4" fmla="*/ 375 w 11338098"/>
              <a:gd name="connsiteY4" fmla="*/ 622387 h 3112578"/>
              <a:gd name="connsiteX0" fmla="*/ 375 w 11338098"/>
              <a:gd name="connsiteY0" fmla="*/ 10203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1020320 h 3510511"/>
              <a:gd name="connsiteX0" fmla="*/ 375 w 11338098"/>
              <a:gd name="connsiteY0" fmla="*/ 6647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64720 h 3510511"/>
              <a:gd name="connsiteX0" fmla="*/ 375 w 11338098"/>
              <a:gd name="connsiteY0" fmla="*/ 605454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05454 h 3510511"/>
              <a:gd name="connsiteX0" fmla="*/ 375 w 11338098"/>
              <a:gd name="connsiteY0" fmla="*/ 707054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707054 h 3612111"/>
              <a:gd name="connsiteX0" fmla="*/ 375 w 11338098"/>
              <a:gd name="connsiteY0" fmla="*/ 571588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571588 h 3612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098" h="3612111">
                <a:moveTo>
                  <a:pt x="375" y="571588"/>
                </a:moveTo>
                <a:lnTo>
                  <a:pt x="11176715" y="0"/>
                </a:lnTo>
                <a:lnTo>
                  <a:pt x="11338098" y="3008104"/>
                </a:lnTo>
                <a:lnTo>
                  <a:pt x="8841" y="3612111"/>
                </a:lnTo>
                <a:cubicBezTo>
                  <a:pt x="11663" y="2906225"/>
                  <a:pt x="-2447" y="1277474"/>
                  <a:pt x="375" y="571588"/>
                </a:cubicBez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374D2-DF22-E646-B227-CF060B399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96980" y="3247023"/>
            <a:ext cx="10264470" cy="12500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33" name="5-Point Star 12">
            <a:extLst>
              <a:ext uri="{FF2B5EF4-FFF2-40B4-BE49-F238E27FC236}">
                <a16:creationId xmlns:a16="http://schemas.microsoft.com/office/drawing/2014/main" id="{EB803A74-8E46-4CF3-B85A-2F618214C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6316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B45F6DF-BC1F-2041-8957-1240CB5E536F}"/>
              </a:ext>
            </a:extLst>
          </p:cNvPr>
          <p:cNvSpPr/>
          <p:nvPr/>
        </p:nvSpPr>
        <p:spPr>
          <a:xfrm>
            <a:off x="1109317" y="1787660"/>
            <a:ext cx="8795009" cy="189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7F55637-B8FF-8A48-B62A-EEFCA233EEE4}"/>
              </a:ext>
            </a:extLst>
          </p:cNvPr>
          <p:cNvGrpSpPr/>
          <p:nvPr/>
        </p:nvGrpSpPr>
        <p:grpSpPr>
          <a:xfrm>
            <a:off x="1109317" y="1821373"/>
            <a:ext cx="8795009" cy="1885096"/>
            <a:chOff x="1014194" y="1625403"/>
            <a:chExt cx="8795009" cy="1885096"/>
          </a:xfrm>
        </p:grpSpPr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FE8B4EB-3CB6-4C44-BEDA-824783242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655" y="1821399"/>
              <a:ext cx="1803400" cy="1689100"/>
            </a:xfrm>
            <a:prstGeom prst="rect">
              <a:avLst/>
            </a:prstGeom>
          </p:spPr>
        </p:pic>
        <p:pic>
          <p:nvPicPr>
            <p:cNvPr id="9" name="Picture 8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1E18E41E-C9DA-7F4F-8282-AA8EDAB7C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61055" y="1625403"/>
              <a:ext cx="1117600" cy="1879600"/>
            </a:xfrm>
            <a:prstGeom prst="rect">
              <a:avLst/>
            </a:prstGeom>
          </p:spPr>
        </p:pic>
        <p:pic>
          <p:nvPicPr>
            <p:cNvPr id="11" name="Picture 10" descr="A picture containing table&#10;&#10;Description automatically generated">
              <a:extLst>
                <a:ext uri="{FF2B5EF4-FFF2-40B4-BE49-F238E27FC236}">
                  <a16:creationId xmlns:a16="http://schemas.microsoft.com/office/drawing/2014/main" id="{966B59C9-B53C-0C41-B341-D9A08D07E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78655" y="1682514"/>
              <a:ext cx="2130548" cy="1798035"/>
            </a:xfrm>
            <a:prstGeom prst="rect">
              <a:avLst/>
            </a:prstGeom>
          </p:spPr>
        </p:pic>
        <p:pic>
          <p:nvPicPr>
            <p:cNvPr id="13" name="Picture 12" descr="Table&#10;&#10;Description automatically generated">
              <a:extLst>
                <a:ext uri="{FF2B5EF4-FFF2-40B4-BE49-F238E27FC236}">
                  <a16:creationId xmlns:a16="http://schemas.microsoft.com/office/drawing/2014/main" id="{4A83A02C-17CD-EF47-AEAB-EA85D4765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4194" y="1821399"/>
              <a:ext cx="3797300" cy="16891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D42560-256B-5F4D-85D6-46E8E2B32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description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FB8AEB86-BB4F-9E43-97D9-E7BF8F68AF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09317" y="3608364"/>
            <a:ext cx="2661473" cy="1780485"/>
          </a:xfrm>
        </p:spPr>
        <p:txBody>
          <a:bodyPr/>
          <a:lstStyle/>
          <a:p>
            <a:r>
              <a:rPr lang="en-SG" dirty="0"/>
              <a:t>5585 rows</a:t>
            </a:r>
          </a:p>
          <a:p>
            <a:r>
              <a:rPr lang="en-SG" dirty="0"/>
              <a:t> 35 columns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504E9323-9384-4946-BC76-9B2263DA4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966949"/>
              </p:ext>
            </p:extLst>
          </p:nvPr>
        </p:nvGraphicFramePr>
        <p:xfrm>
          <a:off x="4735426" y="3928082"/>
          <a:ext cx="5168900" cy="11125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601357">
                  <a:extLst>
                    <a:ext uri="{9D8B030D-6E8A-4147-A177-3AD203B41FA5}">
                      <a16:colId xmlns:a16="http://schemas.microsoft.com/office/drawing/2014/main" val="3944845213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9693768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No. of retail companies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919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brands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72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unique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39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9850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1767E-6F6B-504B-A613-DF7FC03F0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A8BB80-0BEB-FC45-B10B-B2000A38D191}"/>
              </a:ext>
            </a:extLst>
          </p:cNvPr>
          <p:cNvSpPr/>
          <p:nvPr/>
        </p:nvSpPr>
        <p:spPr>
          <a:xfrm>
            <a:off x="806245" y="1750142"/>
            <a:ext cx="3126658" cy="176734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 Fill for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categorial features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4BA7BDD-E852-8E4F-B747-E7910197AEB2}"/>
              </a:ext>
            </a:extLst>
          </p:cNvPr>
          <p:cNvSpPr/>
          <p:nvPr/>
        </p:nvSpPr>
        <p:spPr>
          <a:xfrm>
            <a:off x="806245" y="3682181"/>
            <a:ext cx="3126658" cy="176734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 rows with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no company / invoice no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BA02A9A-42BE-8748-A7A4-AD745667A308}"/>
              </a:ext>
            </a:extLst>
          </p:cNvPr>
          <p:cNvSpPr/>
          <p:nvPr/>
        </p:nvSpPr>
        <p:spPr>
          <a:xfrm>
            <a:off x="4114800" y="1750142"/>
            <a:ext cx="3126658" cy="176734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Fill value as ‘0’ for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numerical features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B9B55A-8702-9F44-9EC8-898A6E5708BD}"/>
              </a:ext>
            </a:extLst>
          </p:cNvPr>
          <p:cNvSpPr/>
          <p:nvPr/>
        </p:nvSpPr>
        <p:spPr>
          <a:xfrm>
            <a:off x="4114800" y="3682181"/>
            <a:ext cx="3126658" cy="176734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 rows with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zero unit cost / unit price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1258D61-A877-8A40-B344-4E31796DDAD0}"/>
              </a:ext>
            </a:extLst>
          </p:cNvPr>
          <p:cNvSpPr/>
          <p:nvPr/>
        </p:nvSpPr>
        <p:spPr>
          <a:xfrm>
            <a:off x="7423355" y="1757084"/>
            <a:ext cx="3126658" cy="176734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Change datatype from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object to float/int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3F60B3C-A203-094A-93FD-566EEAA8A031}"/>
              </a:ext>
            </a:extLst>
          </p:cNvPr>
          <p:cNvSpPr/>
          <p:nvPr/>
        </p:nvSpPr>
        <p:spPr>
          <a:xfrm>
            <a:off x="7423355" y="3682181"/>
            <a:ext cx="3126658" cy="176734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 rows with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negative profit margin</a:t>
            </a:r>
          </a:p>
        </p:txBody>
      </p:sp>
      <p:pic>
        <p:nvPicPr>
          <p:cNvPr id="13" name="Picture 12" descr="A picture containing chart&#10;&#10;Description automatically generated">
            <a:extLst>
              <a:ext uri="{FF2B5EF4-FFF2-40B4-BE49-F238E27FC236}">
                <a16:creationId xmlns:a16="http://schemas.microsoft.com/office/drawing/2014/main" id="{1BB0A400-2B59-8B41-A95D-AECDCAE4B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04" y="2633816"/>
            <a:ext cx="2893141" cy="685800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6F8923A6-07E0-6046-8304-60FAB1D01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622" y="2633816"/>
            <a:ext cx="2798946" cy="50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8B785B0-3387-9F48-AE5E-4443287C4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4033" y="2633816"/>
            <a:ext cx="2885302" cy="685800"/>
          </a:xfrm>
          <a:prstGeom prst="rect">
            <a:avLst/>
          </a:prstGeom>
        </p:spPr>
      </p:pic>
      <p:sp>
        <p:nvSpPr>
          <p:cNvPr id="18" name="Pie 17">
            <a:extLst>
              <a:ext uri="{FF2B5EF4-FFF2-40B4-BE49-F238E27FC236}">
                <a16:creationId xmlns:a16="http://schemas.microsoft.com/office/drawing/2014/main" id="{88FDFC10-B3E3-7645-9163-B460B0189320}"/>
              </a:ext>
            </a:extLst>
          </p:cNvPr>
          <p:cNvSpPr/>
          <p:nvPr/>
        </p:nvSpPr>
        <p:spPr>
          <a:xfrm rot="19206046">
            <a:off x="4928683" y="723800"/>
            <a:ext cx="894274" cy="844822"/>
          </a:xfrm>
          <a:prstGeom prst="pie">
            <a:avLst>
              <a:gd name="adj1" fmla="val 17596583"/>
              <a:gd name="adj2" fmla="val 16200000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95%</a:t>
            </a:r>
          </a:p>
        </p:txBody>
      </p:sp>
    </p:spTree>
    <p:extLst>
      <p:ext uri="{BB962C8B-B14F-4D97-AF65-F5344CB8AC3E}">
        <p14:creationId xmlns:p14="http://schemas.microsoft.com/office/powerpoint/2010/main" val="244434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3E17167-F3AF-3E4D-8648-61258C062FF6}"/>
              </a:ext>
            </a:extLst>
          </p:cNvPr>
          <p:cNvSpPr txBox="1">
            <a:spLocks/>
          </p:cNvSpPr>
          <p:nvPr/>
        </p:nvSpPr>
        <p:spPr>
          <a:xfrm>
            <a:off x="867821" y="790513"/>
            <a:ext cx="3326650" cy="2028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600"/>
              <a:t>Exploratory data analysis</a:t>
            </a:r>
            <a:endParaRPr lang="en-US" sz="46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FC3698F-190C-854A-AA84-5DA9E52A85C4}"/>
              </a:ext>
            </a:extLst>
          </p:cNvPr>
          <p:cNvSpPr txBox="1">
            <a:spLocks/>
          </p:cNvSpPr>
          <p:nvPr/>
        </p:nvSpPr>
        <p:spPr>
          <a:xfrm>
            <a:off x="746234" y="3033505"/>
            <a:ext cx="3471917" cy="1066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Frequency of Sales by product category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1294A9-6508-9744-A5D8-6D0563F6CC70}"/>
              </a:ext>
            </a:extLst>
          </p:cNvPr>
          <p:cNvSpPr txBox="1"/>
          <p:nvPr/>
        </p:nvSpPr>
        <p:spPr>
          <a:xfrm>
            <a:off x="6526127" y="510692"/>
            <a:ext cx="3919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Frequency of Sales by Product Category</a:t>
            </a:r>
          </a:p>
        </p:txBody>
      </p:sp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CC1D793D-5376-A647-B1E0-B04EA618BC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20"/>
          <a:stretch/>
        </p:blipFill>
        <p:spPr>
          <a:xfrm>
            <a:off x="5318779" y="1330815"/>
            <a:ext cx="6242125" cy="446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62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3E17167-F3AF-3E4D-8648-61258C062FF6}"/>
              </a:ext>
            </a:extLst>
          </p:cNvPr>
          <p:cNvSpPr txBox="1">
            <a:spLocks/>
          </p:cNvSpPr>
          <p:nvPr/>
        </p:nvSpPr>
        <p:spPr>
          <a:xfrm>
            <a:off x="867821" y="790513"/>
            <a:ext cx="3326650" cy="2028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600"/>
              <a:t>Exploratory data analysis</a:t>
            </a:r>
            <a:endParaRPr lang="en-US" sz="46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FC3698F-190C-854A-AA84-5DA9E52A85C4}"/>
              </a:ext>
            </a:extLst>
          </p:cNvPr>
          <p:cNvSpPr txBox="1">
            <a:spLocks/>
          </p:cNvSpPr>
          <p:nvPr/>
        </p:nvSpPr>
        <p:spPr>
          <a:xfrm>
            <a:off x="977462" y="3033505"/>
            <a:ext cx="3240690" cy="1066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Frequency of Sales by brands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1294A9-6508-9744-A5D8-6D0563F6CC70}"/>
              </a:ext>
            </a:extLst>
          </p:cNvPr>
          <p:cNvSpPr txBox="1"/>
          <p:nvPr/>
        </p:nvSpPr>
        <p:spPr>
          <a:xfrm>
            <a:off x="6967560" y="510692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Frequency of Sales by Brands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4A8C667B-B357-F542-B0E0-72B059943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6131" y="1144845"/>
            <a:ext cx="3303507" cy="2622561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BDC7BE00-9270-614C-8E17-3A258F22D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1529" y="3636671"/>
            <a:ext cx="3358266" cy="275267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C5055D5C-BDBA-A244-BE68-73C18FBB4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2906" y="1169166"/>
            <a:ext cx="3328994" cy="2598240"/>
          </a:xfrm>
          <a:prstGeom prst="rect">
            <a:avLst/>
          </a:prstGeom>
        </p:spPr>
      </p:pic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19E70DC2-FEEE-8D4F-8372-F7D130A0C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6457" y="3689186"/>
            <a:ext cx="3356708" cy="2700162"/>
          </a:xfrm>
          <a:prstGeom prst="rect">
            <a:avLst/>
          </a:prstGeom>
        </p:spPr>
      </p:pic>
      <p:pic>
        <p:nvPicPr>
          <p:cNvPr id="29" name="Picture 6" descr="Garnier – Logos Download">
            <a:extLst>
              <a:ext uri="{FF2B5EF4-FFF2-40B4-BE49-F238E27FC236}">
                <a16:creationId xmlns:a16="http://schemas.microsoft.com/office/drawing/2014/main" id="{E240854A-2EFC-F64E-AEDD-5868F0C53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7227" y="1444093"/>
            <a:ext cx="1123640" cy="41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Colgate Logo | The most famous brands and company logos in the world">
            <a:extLst>
              <a:ext uri="{FF2B5EF4-FFF2-40B4-BE49-F238E27FC236}">
                <a16:creationId xmlns:a16="http://schemas.microsoft.com/office/drawing/2014/main" id="{C73E0774-1C41-E741-9A51-A3D0515C1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483" y="1444093"/>
            <a:ext cx="1031250" cy="57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Kao｜Changes to the Kao logo">
            <a:extLst>
              <a:ext uri="{FF2B5EF4-FFF2-40B4-BE49-F238E27FC236}">
                <a16:creationId xmlns:a16="http://schemas.microsoft.com/office/drawing/2014/main" id="{8D0BB4C0-C409-034F-A25C-517F29A96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933" y="4012383"/>
            <a:ext cx="1082670" cy="61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SHOKUBUTSU">
            <a:extLst>
              <a:ext uri="{FF2B5EF4-FFF2-40B4-BE49-F238E27FC236}">
                <a16:creationId xmlns:a16="http://schemas.microsoft.com/office/drawing/2014/main" id="{C694C49A-08B0-DB4F-B2BB-3BE3006436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1" t="7470" r="17893" b="-1"/>
          <a:stretch/>
        </p:blipFill>
        <p:spPr bwMode="auto">
          <a:xfrm>
            <a:off x="10247934" y="3958803"/>
            <a:ext cx="1130492" cy="646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22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3E17167-F3AF-3E4D-8648-61258C062FF6}"/>
              </a:ext>
            </a:extLst>
          </p:cNvPr>
          <p:cNvSpPr txBox="1">
            <a:spLocks/>
          </p:cNvSpPr>
          <p:nvPr/>
        </p:nvSpPr>
        <p:spPr>
          <a:xfrm>
            <a:off x="867821" y="790513"/>
            <a:ext cx="3326650" cy="2028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600"/>
              <a:t>Exploratory data analysis</a:t>
            </a:r>
            <a:endParaRPr lang="en-US" sz="46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FC3698F-190C-854A-AA84-5DA9E52A85C4}"/>
              </a:ext>
            </a:extLst>
          </p:cNvPr>
          <p:cNvSpPr txBox="1">
            <a:spLocks/>
          </p:cNvSpPr>
          <p:nvPr/>
        </p:nvSpPr>
        <p:spPr>
          <a:xfrm>
            <a:off x="1324302" y="3033505"/>
            <a:ext cx="2893849" cy="1066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TOTAL Sales (QTY)by items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1294A9-6508-9744-A5D8-6D0563F6CC70}"/>
              </a:ext>
            </a:extLst>
          </p:cNvPr>
          <p:cNvSpPr txBox="1"/>
          <p:nvPr/>
        </p:nvSpPr>
        <p:spPr>
          <a:xfrm>
            <a:off x="6967560" y="510692"/>
            <a:ext cx="2561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Sales (Qty) by Items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786A96FE-F1AA-FD4D-855F-5258E7569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883" y="1286092"/>
            <a:ext cx="6636824" cy="402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039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DF15D-E9D9-0746-91BC-943A3504C12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4030" y="2984634"/>
            <a:ext cx="3801629" cy="1066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Profit margin VS QTY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F461C582-6354-4849-891C-EA79BBEE7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359" y="2129681"/>
            <a:ext cx="6186190" cy="34488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55E8CC5-0F36-3445-82B8-271577478308}"/>
              </a:ext>
            </a:extLst>
          </p:cNvPr>
          <p:cNvGrpSpPr/>
          <p:nvPr/>
        </p:nvGrpSpPr>
        <p:grpSpPr>
          <a:xfrm>
            <a:off x="5392772" y="1203625"/>
            <a:ext cx="5985654" cy="737711"/>
            <a:chOff x="5392037" y="4902165"/>
            <a:chExt cx="5985654" cy="73771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09C106-8D0F-C14B-9EC2-BC1CBCBE6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2037" y="4902165"/>
              <a:ext cx="5985654" cy="737711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A6233D3C-05C3-F34B-B3C8-C6CA08998C29}"/>
                </a:ext>
              </a:extLst>
            </p:cNvPr>
            <p:cNvSpPr/>
            <p:nvPr/>
          </p:nvSpPr>
          <p:spPr>
            <a:xfrm>
              <a:off x="5392037" y="5383369"/>
              <a:ext cx="5985654" cy="256507"/>
            </a:xfrm>
            <a:prstGeom prst="fram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5C231BD-FE5C-6D43-87FB-04428D4CB50F}"/>
              </a:ext>
            </a:extLst>
          </p:cNvPr>
          <p:cNvSpPr txBox="1"/>
          <p:nvPr/>
        </p:nvSpPr>
        <p:spPr>
          <a:xfrm>
            <a:off x="1828463" y="3782046"/>
            <a:ext cx="221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Qty          Profit margin 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21D6C3-4BC2-5A45-BFDD-028B7857E898}"/>
              </a:ext>
            </a:extLst>
          </p:cNvPr>
          <p:cNvGrpSpPr/>
          <p:nvPr/>
        </p:nvGrpSpPr>
        <p:grpSpPr>
          <a:xfrm>
            <a:off x="2272842" y="3814230"/>
            <a:ext cx="1781909" cy="283263"/>
            <a:chOff x="1290223" y="4596098"/>
            <a:chExt cx="1781909" cy="283263"/>
          </a:xfrm>
        </p:grpSpPr>
        <p:sp>
          <p:nvSpPr>
            <p:cNvPr id="17" name="Up Arrow 16">
              <a:extLst>
                <a:ext uri="{FF2B5EF4-FFF2-40B4-BE49-F238E27FC236}">
                  <a16:creationId xmlns:a16="http://schemas.microsoft.com/office/drawing/2014/main" id="{6298C03A-6A3D-5442-9DE6-B7E30378721B}"/>
                </a:ext>
              </a:extLst>
            </p:cNvPr>
            <p:cNvSpPr/>
            <p:nvPr/>
          </p:nvSpPr>
          <p:spPr>
            <a:xfrm flipH="1">
              <a:off x="1290223" y="4596098"/>
              <a:ext cx="144502" cy="27056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>
              <a:extLst>
                <a:ext uri="{FF2B5EF4-FFF2-40B4-BE49-F238E27FC236}">
                  <a16:creationId xmlns:a16="http://schemas.microsoft.com/office/drawing/2014/main" id="{FD03FCD1-3271-4142-A33B-290B98F92FF8}"/>
                </a:ext>
              </a:extLst>
            </p:cNvPr>
            <p:cNvSpPr/>
            <p:nvPr/>
          </p:nvSpPr>
          <p:spPr>
            <a:xfrm>
              <a:off x="2927630" y="4608798"/>
              <a:ext cx="144502" cy="27056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FEB25417-892F-E147-9B64-04F7F0AF4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821" y="790513"/>
            <a:ext cx="3326650" cy="2028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6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67198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BB2C1-35B1-7B42-9DB5-2C3CC21B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821" y="790513"/>
            <a:ext cx="3326650" cy="2028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600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DF15D-E9D9-0746-91BC-943A3504C12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339" y="3033505"/>
            <a:ext cx="4164813" cy="1066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HIGH Profit margin ITEMS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F08A5663-AEC4-4449-823A-1EE6B0B67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053" y="907668"/>
            <a:ext cx="6374074" cy="5481701"/>
          </a:xfrm>
          <a:prstGeom prst="rect">
            <a:avLst/>
          </a:prstGeom>
        </p:spPr>
      </p:pic>
      <p:pic>
        <p:nvPicPr>
          <p:cNvPr id="4098" name="Picture 2" descr="Systema Gum Care Toothbrush - Compact (Soft) | NTUC FairPrice">
            <a:extLst>
              <a:ext uri="{FF2B5EF4-FFF2-40B4-BE49-F238E27FC236}">
                <a16:creationId xmlns:a16="http://schemas.microsoft.com/office/drawing/2014/main" id="{50EAF26C-F041-B745-B81E-8D5DE79FCB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2" t="30573" r="12006" b="34759"/>
          <a:stretch/>
        </p:blipFill>
        <p:spPr bwMode="auto">
          <a:xfrm>
            <a:off x="2754943" y="3865441"/>
            <a:ext cx="1257539" cy="37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Kodomo Baby Wipes 3's Refreshing | Shopee Singapore">
            <a:extLst>
              <a:ext uri="{FF2B5EF4-FFF2-40B4-BE49-F238E27FC236}">
                <a16:creationId xmlns:a16="http://schemas.microsoft.com/office/drawing/2014/main" id="{EB9B28F5-C250-7F4E-9123-982AA0B9CE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8" t="23333" r="6223" b="32327"/>
          <a:stretch/>
        </p:blipFill>
        <p:spPr bwMode="auto">
          <a:xfrm>
            <a:off x="2762468" y="4349966"/>
            <a:ext cx="1257539" cy="64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07EF22-BF17-9E40-B2A2-A3762F5D1A6C}"/>
              </a:ext>
            </a:extLst>
          </p:cNvPr>
          <p:cNvSpPr txBox="1"/>
          <p:nvPr/>
        </p:nvSpPr>
        <p:spPr>
          <a:xfrm>
            <a:off x="6526127" y="510692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20 Items with High Profit Margin</a:t>
            </a:r>
          </a:p>
        </p:txBody>
      </p:sp>
      <p:pic>
        <p:nvPicPr>
          <p:cNvPr id="4102" name="Picture 6" descr="Garnier – Logos Download">
            <a:extLst>
              <a:ext uri="{FF2B5EF4-FFF2-40B4-BE49-F238E27FC236}">
                <a16:creationId xmlns:a16="http://schemas.microsoft.com/office/drawing/2014/main" id="{CF765795-D3DF-0D47-91AD-55F790EEB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322" y="5095810"/>
            <a:ext cx="1257538" cy="46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82260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613</Words>
  <Application>Microsoft Macintosh PowerPoint</Application>
  <PresentationFormat>Widescreen</PresentationFormat>
  <Paragraphs>212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Impact</vt:lpstr>
      <vt:lpstr>Wingdings</vt:lpstr>
      <vt:lpstr>Main Event</vt:lpstr>
      <vt:lpstr>recommender system</vt:lpstr>
      <vt:lpstr>PROBLEM STATEMENT</vt:lpstr>
      <vt:lpstr>Dataset description</vt:lpstr>
      <vt:lpstr>DATA CLEANING</vt:lpstr>
      <vt:lpstr>PowerPoint Presentation</vt:lpstr>
      <vt:lpstr>PowerPoint Presentation</vt:lpstr>
      <vt:lpstr>PowerPoint Presentation</vt:lpstr>
      <vt:lpstr>Exploratory data analysis</vt:lpstr>
      <vt:lpstr>Exploratory data analysis</vt:lpstr>
      <vt:lpstr>PowerPoint Presentation</vt:lpstr>
      <vt:lpstr>CASE STUDY</vt:lpstr>
      <vt:lpstr>RECOMMENDER SYSTEM</vt:lpstr>
      <vt:lpstr>popularity model</vt:lpstr>
      <vt:lpstr>popularity model</vt:lpstr>
      <vt:lpstr>content based filtering</vt:lpstr>
      <vt:lpstr>content based filtering</vt:lpstr>
      <vt:lpstr>USER-based collaborative filtering</vt:lpstr>
      <vt:lpstr>USER-based collaborative filtering</vt:lpstr>
      <vt:lpstr>collaborative filtering with SVD</vt:lpstr>
      <vt:lpstr>collaborative filtering with SVD</vt:lpstr>
      <vt:lpstr>hybrid model</vt:lpstr>
      <vt:lpstr>conclusion</vt:lpstr>
      <vt:lpstr>conclusion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</dc:title>
  <dc:creator>Chi Man Wong</dc:creator>
  <cp:lastModifiedBy>Chi Man Wong</cp:lastModifiedBy>
  <cp:revision>5</cp:revision>
  <dcterms:created xsi:type="dcterms:W3CDTF">2020-10-14T08:53:50Z</dcterms:created>
  <dcterms:modified xsi:type="dcterms:W3CDTF">2020-10-14T15:18:17Z</dcterms:modified>
</cp:coreProperties>
</file>

<file path=docProps/thumbnail.jpeg>
</file>